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9"/>
  </p:notesMasterIdLst>
  <p:sldIdLst>
    <p:sldId id="256" r:id="rId2"/>
    <p:sldId id="258" r:id="rId3"/>
    <p:sldId id="294" r:id="rId4"/>
    <p:sldId id="257" r:id="rId5"/>
    <p:sldId id="260" r:id="rId6"/>
    <p:sldId id="264" r:id="rId7"/>
    <p:sldId id="266" r:id="rId8"/>
    <p:sldId id="300" r:id="rId9"/>
    <p:sldId id="259" r:id="rId10"/>
    <p:sldId id="295" r:id="rId11"/>
    <p:sldId id="262" r:id="rId12"/>
    <p:sldId id="297" r:id="rId13"/>
    <p:sldId id="298" r:id="rId14"/>
    <p:sldId id="271" r:id="rId15"/>
    <p:sldId id="273" r:id="rId16"/>
    <p:sldId id="261" r:id="rId17"/>
    <p:sldId id="274" r:id="rId18"/>
  </p:sldIdLst>
  <p:sldSz cx="9144000" cy="5143500" type="screen16x9"/>
  <p:notesSz cx="6858000" cy="9144000"/>
  <p:embeddedFontLst>
    <p:embeddedFont>
      <p:font typeface="Roboto Mono Thin" charset="0"/>
      <p:regular r:id="rId20"/>
      <p:bold r:id="rId21"/>
      <p:italic r:id="rId22"/>
      <p:boldItalic r:id="rId23"/>
    </p:embeddedFont>
    <p:embeddedFont>
      <p:font typeface="Roboto Thin" charset="0"/>
      <p:regular r:id="rId24"/>
      <p:bold r:id="rId25"/>
      <p:italic r:id="rId26"/>
      <p:boldItalic r:id="rId27"/>
    </p:embeddedFont>
    <p:embeddedFont>
      <p:font typeface="Roboto Light" charset="0"/>
      <p:regular r:id="rId28"/>
      <p:bold r:id="rId29"/>
      <p:italic r:id="rId30"/>
      <p:boldItalic r:id="rId31"/>
    </p:embeddedFont>
    <p:embeddedFont>
      <p:font typeface="Didact Gothic" charset="0"/>
      <p:regular r:id="rId32"/>
    </p:embeddedFont>
    <p:embeddedFont>
      <p:font typeface="Roboto Black" charset="0"/>
      <p:bold r:id="rId33"/>
      <p:boldItalic r:id="rId34"/>
    </p:embeddedFont>
    <p:embeddedFont>
      <p:font typeface="Bree Serif" charset="0"/>
      <p:regular r:id="rId35"/>
    </p:embeddedFont>
    <p:embeddedFont>
      <p:font typeface="Impact" pitchFamily="3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D9D2690-E76B-4996-83C6-40C5A41A16C5}">
  <a:tblStyle styleId="{BD9D2690-E76B-4996-83C6-40C5A41A16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3" d="100"/>
          <a:sy n="153" d="100"/>
        </p:scale>
        <p:origin x="-414" y="-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72714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60" r:id="rId10"/>
    <p:sldLayoutId id="214748366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addyouremail@freepik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accent1"/>
                </a:solidFill>
              </a:rPr>
              <a:t>WEB DEVELOPMENT</a:t>
            </a:r>
            <a:endParaRPr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accent1"/>
                </a:solidFill>
              </a:rPr>
              <a:t>PHP &amp; LARAVEL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" dirty="0">
                <a:solidFill>
                  <a:schemeClr val="accent1"/>
                </a:solidFill>
              </a:rPr>
              <a:t>PROJECT</a:t>
            </a:r>
            <a:endParaRPr dirty="0"/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109;p22"/>
          <p:cNvSpPr txBox="1">
            <a:spLocks/>
          </p:cNvSpPr>
          <p:nvPr/>
        </p:nvSpPr>
        <p:spPr>
          <a:xfrm>
            <a:off x="48411" y="385307"/>
            <a:ext cx="1111959" cy="45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1600" dirty="0" smtClean="0">
                <a:solidFill>
                  <a:schemeClr val="accent1"/>
                </a:solidFill>
              </a:rPr>
              <a:t>LARAVEL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1333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PHP Project </a:t>
            </a:r>
            <a:r>
              <a:rPr lang="en-US" dirty="0" smtClean="0"/>
              <a:t>– </a:t>
            </a:r>
            <a:r>
              <a:rPr lang="en-US" dirty="0"/>
              <a:t>Portfolio </a:t>
            </a:r>
            <a:r>
              <a:rPr lang="en-US" dirty="0" smtClean="0"/>
              <a:t>Backend  </a:t>
            </a:r>
            <a:r>
              <a:rPr lang="en-US" dirty="0"/>
              <a:t>Overview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74295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35" y="819151"/>
            <a:ext cx="2150772" cy="1300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486150"/>
            <a:ext cx="1625624" cy="1058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819151"/>
            <a:ext cx="2458686" cy="1300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576" y="2190750"/>
            <a:ext cx="2136832" cy="1172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2190750"/>
            <a:ext cx="2616225" cy="1189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203" y="2190750"/>
            <a:ext cx="2150451" cy="1189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829433"/>
            <a:ext cx="2311425" cy="12851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6" y="2190750"/>
            <a:ext cx="1524000" cy="1164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819150"/>
            <a:ext cx="1521852" cy="13001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Google Shape;276;p25"/>
          <p:cNvSpPr txBox="1">
            <a:spLocks noGrp="1"/>
          </p:cNvSpPr>
          <p:nvPr>
            <p:ph type="subTitle" idx="1"/>
          </p:nvPr>
        </p:nvSpPr>
        <p:spPr>
          <a:xfrm>
            <a:off x="-23949" y="3417374"/>
            <a:ext cx="7315200" cy="1165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700" dirty="0">
                <a:latin typeface="+mn-lt"/>
                <a:cs typeface="Times New Roman" pitchFamily="18" charset="0"/>
              </a:rPr>
              <a:t>This is the </a:t>
            </a:r>
            <a:r>
              <a:rPr lang="en-US" sz="700" b="1" dirty="0">
                <a:latin typeface="+mn-lt"/>
                <a:cs typeface="Times New Roman" pitchFamily="18" charset="0"/>
              </a:rPr>
              <a:t>Admin Panel</a:t>
            </a:r>
            <a:r>
              <a:rPr lang="en-US" sz="700" dirty="0">
                <a:latin typeface="+mn-lt"/>
                <a:cs typeface="Times New Roman" pitchFamily="18" charset="0"/>
              </a:rPr>
              <a:t> developed for managing the portfolio website. The backend allows for easy control over different aspects of the site, including</a:t>
            </a:r>
            <a:r>
              <a:rPr lang="en-US" sz="700" dirty="0" smtClean="0">
                <a:latin typeface="+mn-lt"/>
                <a:cs typeface="Times New Roman" pitchFamily="18" charset="0"/>
              </a:rPr>
              <a:t>:</a:t>
            </a:r>
          </a:p>
          <a:p>
            <a:pPr algn="l"/>
            <a:endParaRPr lang="en-US" sz="700" dirty="0">
              <a:latin typeface="+mn-lt"/>
              <a:cs typeface="Times New Roman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700" b="1" dirty="0">
                <a:latin typeface="+mn-lt"/>
                <a:cs typeface="Times New Roman" pitchFamily="18" charset="0"/>
              </a:rPr>
              <a:t>User </a:t>
            </a:r>
            <a:r>
              <a:rPr lang="en-US" sz="700" b="1" dirty="0" smtClean="0">
                <a:latin typeface="+mn-lt"/>
                <a:cs typeface="Times New Roman" pitchFamily="18" charset="0"/>
              </a:rPr>
              <a:t>Management		</a:t>
            </a:r>
            <a:r>
              <a:rPr lang="en-US" sz="700" dirty="0" smtClean="0">
                <a:latin typeface="+mn-lt"/>
                <a:cs typeface="Times New Roman" pitchFamily="18" charset="0"/>
              </a:rPr>
              <a:t>: </a:t>
            </a:r>
            <a:r>
              <a:rPr lang="en-US" sz="700" dirty="0">
                <a:latin typeface="+mn-lt"/>
                <a:cs typeface="Times New Roman" pitchFamily="18" charset="0"/>
              </a:rPr>
              <a:t>Adding and managing user roles</a:t>
            </a:r>
            <a:r>
              <a:rPr lang="en-US" sz="700" dirty="0" smtClean="0">
                <a:latin typeface="+mn-lt"/>
                <a:cs typeface="Times New Roman" pitchFamily="18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700" b="1" dirty="0">
                <a:cs typeface="Times New Roman" pitchFamily="18" charset="0"/>
              </a:rPr>
              <a:t>Portfolio Management	</a:t>
            </a:r>
            <a:r>
              <a:rPr lang="en-US" sz="700" dirty="0">
                <a:cs typeface="Times New Roman" pitchFamily="18" charset="0"/>
              </a:rPr>
              <a:t>: Adding and editing portfolio items</a:t>
            </a:r>
            <a:r>
              <a:rPr lang="en-US" sz="700" dirty="0" smtClean="0">
                <a:cs typeface="Times New Roman" pitchFamily="18" charset="0"/>
              </a:rPr>
              <a:t>.</a:t>
            </a:r>
            <a:endParaRPr lang="en-US" sz="700" dirty="0" smtClean="0">
              <a:latin typeface="+mn-lt"/>
              <a:cs typeface="Times New Roman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700" b="1" dirty="0" smtClean="0">
                <a:latin typeface="+mn-lt"/>
                <a:cs typeface="Times New Roman" pitchFamily="18" charset="0"/>
              </a:rPr>
              <a:t>Profile Updates		</a:t>
            </a:r>
            <a:r>
              <a:rPr lang="en-US" sz="700" dirty="0" smtClean="0">
                <a:latin typeface="+mn-lt"/>
                <a:cs typeface="Times New Roman" pitchFamily="18" charset="0"/>
              </a:rPr>
              <a:t>: </a:t>
            </a:r>
            <a:r>
              <a:rPr lang="en-US" sz="700" dirty="0">
                <a:latin typeface="+mn-lt"/>
                <a:cs typeface="Times New Roman" pitchFamily="18" charset="0"/>
              </a:rPr>
              <a:t>Updating profile information and profile picture</a:t>
            </a:r>
            <a:r>
              <a:rPr lang="en-US" sz="700" dirty="0" smtClean="0">
                <a:latin typeface="+mn-lt"/>
                <a:cs typeface="Times New Roman" pitchFamily="18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700" b="1" dirty="0" smtClean="0">
                <a:latin typeface="+mn-lt"/>
                <a:cs typeface="Times New Roman" pitchFamily="18" charset="0"/>
              </a:rPr>
              <a:t>Skill Management		</a:t>
            </a:r>
            <a:r>
              <a:rPr lang="en-US" sz="700" dirty="0" smtClean="0">
                <a:latin typeface="+mn-lt"/>
                <a:cs typeface="Times New Roman" pitchFamily="18" charset="0"/>
              </a:rPr>
              <a:t>: </a:t>
            </a:r>
            <a:r>
              <a:rPr lang="en-US" sz="700" dirty="0">
                <a:latin typeface="+mn-lt"/>
                <a:cs typeface="Times New Roman" pitchFamily="18" charset="0"/>
              </a:rPr>
              <a:t>Adding new skills and managing existing skills</a:t>
            </a:r>
            <a:r>
              <a:rPr lang="en-US" sz="700" dirty="0" smtClean="0">
                <a:latin typeface="+mn-lt"/>
                <a:cs typeface="Times New Roman" pitchFamily="18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700" b="1" dirty="0">
                <a:cs typeface="Times New Roman" pitchFamily="18" charset="0"/>
              </a:rPr>
              <a:t>Service Management	</a:t>
            </a:r>
            <a:r>
              <a:rPr lang="en-US" sz="700" dirty="0">
                <a:cs typeface="Times New Roman" pitchFamily="18" charset="0"/>
              </a:rPr>
              <a:t>: Managing offered services, including adding new services</a:t>
            </a:r>
            <a:r>
              <a:rPr lang="en-US" sz="700" dirty="0" smtClean="0">
                <a:cs typeface="Times New Roman" pitchFamily="18" charset="0"/>
              </a:rPr>
              <a:t>.</a:t>
            </a:r>
            <a:endParaRPr lang="en-US" sz="700" dirty="0" smtClean="0">
              <a:latin typeface="+mn-lt"/>
              <a:cs typeface="Times New Roman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700" b="1" dirty="0">
                <a:cs typeface="Times New Roman" pitchFamily="18" charset="0"/>
              </a:rPr>
              <a:t>Feedback Management	</a:t>
            </a:r>
            <a:r>
              <a:rPr lang="en-US" sz="700" dirty="0">
                <a:cs typeface="Times New Roman" pitchFamily="18" charset="0"/>
              </a:rPr>
              <a:t>: Viewing and responding to client feedback</a:t>
            </a:r>
            <a:r>
              <a:rPr lang="en-US" sz="700" dirty="0" smtClean="0">
                <a:cs typeface="Times New Roman" pitchFamily="18" charset="0"/>
              </a:rPr>
              <a:t>.</a:t>
            </a:r>
            <a:endParaRPr lang="en-US" sz="700" dirty="0">
              <a:latin typeface="+mn-lt"/>
              <a:cs typeface="Times New Roman" pitchFamily="18" charset="0"/>
            </a:endParaRPr>
          </a:p>
          <a:p>
            <a:pPr algn="l"/>
            <a:r>
              <a:rPr lang="en-US" sz="700" b="1" dirty="0" smtClean="0">
                <a:latin typeface="+mn-lt"/>
                <a:cs typeface="Times New Roman" pitchFamily="18" charset="0"/>
              </a:rPr>
              <a:t>Logo </a:t>
            </a:r>
            <a:r>
              <a:rPr lang="en-US" sz="700" b="1" dirty="0">
                <a:latin typeface="+mn-lt"/>
                <a:cs typeface="Times New Roman" pitchFamily="18" charset="0"/>
              </a:rPr>
              <a:t>and </a:t>
            </a:r>
            <a:r>
              <a:rPr lang="en-US" sz="700" b="1" dirty="0" smtClean="0">
                <a:latin typeface="+mn-lt"/>
                <a:cs typeface="Times New Roman" pitchFamily="18" charset="0"/>
              </a:rPr>
              <a:t>Branding	</a:t>
            </a:r>
            <a:r>
              <a:rPr lang="en-US" sz="700" dirty="0" smtClean="0">
                <a:latin typeface="+mn-lt"/>
                <a:cs typeface="Times New Roman" pitchFamily="18" charset="0"/>
              </a:rPr>
              <a:t>: </a:t>
            </a:r>
            <a:r>
              <a:rPr lang="en-US" sz="700" dirty="0">
                <a:latin typeface="+mn-lt"/>
                <a:cs typeface="Times New Roman" pitchFamily="18" charset="0"/>
              </a:rPr>
              <a:t>Updating logos and other branding elements</a:t>
            </a:r>
            <a:r>
              <a:rPr lang="en-US" sz="700" dirty="0" smtClean="0">
                <a:latin typeface="+mn-lt"/>
                <a:cs typeface="Times New Roman" pitchFamily="18" charset="0"/>
              </a:rPr>
              <a:t>.</a:t>
            </a:r>
          </a:p>
          <a:p>
            <a:pPr algn="l"/>
            <a:endParaRPr lang="en-US" sz="700" dirty="0">
              <a:latin typeface="+mn-lt"/>
              <a:cs typeface="Times New Roman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700" dirty="0">
                <a:latin typeface="+mn-lt"/>
                <a:cs typeface="Times New Roman" pitchFamily="18" charset="0"/>
              </a:rPr>
              <a:t>This backend system provides a structured and efficient way to control website content, ensuring smooth and professional management of all sections.</a:t>
            </a:r>
          </a:p>
        </p:txBody>
      </p:sp>
    </p:spTree>
    <p:extLst>
      <p:ext uri="{BB962C8B-B14F-4D97-AF65-F5344CB8AC3E}">
        <p14:creationId xmlns:p14="http://schemas.microsoft.com/office/powerpoint/2010/main" val="110689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Blog Project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407" name="Google Shape;407;p2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28"/>
          <p:cNvSpPr/>
          <p:nvPr/>
        </p:nvSpPr>
        <p:spPr>
          <a:xfrm>
            <a:off x="341888" y="1466362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19" name="Google Shape;419;p28"/>
          <p:cNvSpPr/>
          <p:nvPr/>
        </p:nvSpPr>
        <p:spPr>
          <a:xfrm>
            <a:off x="4876837" y="2409598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5005199" y="2541755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4636011" y="4136703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5005199" y="2541755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5143716" y="2742556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5221240" y="2834061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5500826" y="3535575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5560559" y="3610549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5560559" y="3710949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5180573" y="3535575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5242842" y="3644719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5683836" y="3292847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5683836" y="3100941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6387899" y="3102216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6579790" y="3182275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6858115" y="1367491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6976307" y="1511094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7513876" y="3086960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7577419" y="1730946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7107204" y="1832622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7225395" y="2240569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9;p22"/>
          <p:cNvSpPr txBox="1">
            <a:spLocks/>
          </p:cNvSpPr>
          <p:nvPr/>
        </p:nvSpPr>
        <p:spPr>
          <a:xfrm>
            <a:off x="4685170" y="1367491"/>
            <a:ext cx="2172945" cy="1072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3600" dirty="0" smtClean="0">
                <a:solidFill>
                  <a:schemeClr val="accent1"/>
                </a:solidFill>
              </a:rPr>
              <a:t>LARAVEL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57" name="Google Shape;402;p28"/>
          <p:cNvSpPr/>
          <p:nvPr/>
        </p:nvSpPr>
        <p:spPr>
          <a:xfrm>
            <a:off x="880550" y="1314365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58" name="Google Shape;404;p28"/>
          <p:cNvSpPr txBox="1">
            <a:spLocks noGrp="1"/>
          </p:cNvSpPr>
          <p:nvPr>
            <p:ph type="ctrTitle"/>
          </p:nvPr>
        </p:nvSpPr>
        <p:spPr>
          <a:xfrm>
            <a:off x="1022550" y="14826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>
                <a:solidFill>
                  <a:schemeClr val="dk1"/>
                </a:solidFill>
                <a:latin typeface="Arial (Body)"/>
              </a:rPr>
              <a:t>Framework</a:t>
            </a:r>
            <a:r>
              <a:rPr lang="en-US" dirty="0" smtClean="0">
                <a:solidFill>
                  <a:schemeClr val="dk1"/>
                </a:solidFill>
                <a:latin typeface="Arial (Body)"/>
              </a:rPr>
              <a:t>: </a:t>
            </a:r>
            <a:r>
              <a:rPr lang="en-US" dirty="0" err="1" smtClean="0">
                <a:solidFill>
                  <a:schemeClr val="dk1"/>
                </a:solidFill>
                <a:latin typeface="Arial (Body)"/>
              </a:rPr>
              <a:t>Laravel</a:t>
            </a:r>
            <a:endParaRPr dirty="0">
              <a:solidFill>
                <a:schemeClr val="dk1"/>
              </a:solidFill>
              <a:latin typeface="Arial (Body)"/>
            </a:endParaRPr>
          </a:p>
        </p:txBody>
      </p:sp>
      <p:sp>
        <p:nvSpPr>
          <p:cNvPr id="60" name="Google Shape;408;p28"/>
          <p:cNvSpPr/>
          <p:nvPr/>
        </p:nvSpPr>
        <p:spPr>
          <a:xfrm>
            <a:off x="381000" y="127635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1" name="Google Shape;409;p28"/>
          <p:cNvSpPr/>
          <p:nvPr/>
        </p:nvSpPr>
        <p:spPr>
          <a:xfrm>
            <a:off x="381000" y="176685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2" name="Google Shape;410;p28"/>
          <p:cNvSpPr/>
          <p:nvPr/>
        </p:nvSpPr>
        <p:spPr>
          <a:xfrm>
            <a:off x="494288" y="1390162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3" name="Google Shape;412;p28"/>
          <p:cNvGrpSpPr/>
          <p:nvPr/>
        </p:nvGrpSpPr>
        <p:grpSpPr>
          <a:xfrm rot="10800000" flipH="1">
            <a:off x="441625" y="1885950"/>
            <a:ext cx="302125" cy="163726"/>
            <a:chOff x="1319675" y="617881"/>
            <a:chExt cx="2343875" cy="1270173"/>
          </a:xfrm>
        </p:grpSpPr>
        <p:sp>
          <p:nvSpPr>
            <p:cNvPr id="64" name="Google Shape;413;p28"/>
            <p:cNvSpPr/>
            <p:nvPr/>
          </p:nvSpPr>
          <p:spPr>
            <a:xfrm>
              <a:off x="1319675" y="705747"/>
              <a:ext cx="717146" cy="996652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" name="Google Shape;414;p28"/>
            <p:cNvSpPr/>
            <p:nvPr/>
          </p:nvSpPr>
          <p:spPr>
            <a:xfrm>
              <a:off x="2159126" y="617881"/>
              <a:ext cx="626153" cy="1270173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" name="Google Shape;415;p28"/>
            <p:cNvSpPr/>
            <p:nvPr/>
          </p:nvSpPr>
          <p:spPr>
            <a:xfrm>
              <a:off x="2945900" y="705747"/>
              <a:ext cx="717650" cy="996652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7" name="Google Shape;402;p28"/>
          <p:cNvSpPr/>
          <p:nvPr/>
        </p:nvSpPr>
        <p:spPr>
          <a:xfrm>
            <a:off x="912366" y="1827001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59" name="Google Shape;406;p28"/>
          <p:cNvSpPr txBox="1">
            <a:spLocks/>
          </p:cNvSpPr>
          <p:nvPr/>
        </p:nvSpPr>
        <p:spPr>
          <a:xfrm>
            <a:off x="1061599" y="19945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b="1" dirty="0" smtClean="0">
                <a:solidFill>
                  <a:schemeClr val="dk1"/>
                </a:solidFill>
                <a:latin typeface="Arial (Body)"/>
              </a:rPr>
              <a:t>Database</a:t>
            </a:r>
            <a:r>
              <a:rPr lang="en-US" dirty="0" smtClean="0">
                <a:solidFill>
                  <a:schemeClr val="dk1"/>
                </a:solidFill>
                <a:latin typeface="Arial (Body)"/>
              </a:rPr>
              <a:t>: MySQL</a:t>
            </a:r>
            <a:endParaRPr lang="en-US" dirty="0">
              <a:solidFill>
                <a:schemeClr val="dk1"/>
              </a:solidFill>
              <a:latin typeface="Arial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1887" y="2347329"/>
            <a:ext cx="42941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(Body)"/>
              </a:rPr>
              <a:t>Features</a:t>
            </a:r>
            <a:r>
              <a:rPr lang="en-US" dirty="0" smtClean="0">
                <a:solidFill>
                  <a:schemeClr val="bg1"/>
                </a:solidFill>
                <a:latin typeface="Arial (Body)"/>
              </a:rPr>
              <a:t>:</a:t>
            </a:r>
          </a:p>
          <a:p>
            <a:pPr marL="285750" indent="-28575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latin typeface="Arial (Body)"/>
              </a:rPr>
              <a:t>Separate </a:t>
            </a:r>
            <a:r>
              <a:rPr lang="en-US" sz="1200" dirty="0">
                <a:solidFill>
                  <a:schemeClr val="bg1"/>
                </a:solidFill>
                <a:latin typeface="Arial (Body)"/>
              </a:rPr>
              <a:t>login and logout for admin and </a:t>
            </a:r>
            <a:r>
              <a:rPr lang="en-US" sz="1200" dirty="0" smtClean="0">
                <a:solidFill>
                  <a:schemeClr val="bg1"/>
                </a:solidFill>
                <a:latin typeface="Arial (Body)"/>
              </a:rPr>
              <a:t>authors</a:t>
            </a:r>
            <a:endParaRPr lang="en-US" sz="1200" dirty="0">
              <a:solidFill>
                <a:schemeClr val="bg1"/>
              </a:solidFill>
              <a:latin typeface="Arial (Body)"/>
            </a:endParaRPr>
          </a:p>
          <a:p>
            <a:pPr marL="285750" indent="-28575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 (Body)"/>
              </a:rPr>
              <a:t>Email verification with message send and verification </a:t>
            </a:r>
            <a:r>
              <a:rPr lang="en-US" sz="1200" dirty="0" smtClean="0">
                <a:solidFill>
                  <a:schemeClr val="bg1"/>
                </a:solidFill>
                <a:latin typeface="Arial (Body)"/>
              </a:rPr>
              <a:t>process</a:t>
            </a:r>
            <a:endParaRPr lang="en-US" sz="1200" dirty="0">
              <a:solidFill>
                <a:schemeClr val="bg1"/>
              </a:solidFill>
              <a:latin typeface="Arial (Body)"/>
            </a:endParaRPr>
          </a:p>
          <a:p>
            <a:pPr marL="285750" indent="-28575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 (Body)"/>
              </a:rPr>
              <a:t>Post management, categories, tags, </a:t>
            </a:r>
            <a:r>
              <a:rPr lang="en-US" sz="1200" dirty="0" smtClean="0">
                <a:solidFill>
                  <a:schemeClr val="bg1"/>
                </a:solidFill>
                <a:latin typeface="Arial (Body)"/>
              </a:rPr>
              <a:t>comments</a:t>
            </a:r>
            <a:endParaRPr lang="en-US" sz="1200" dirty="0">
              <a:solidFill>
                <a:schemeClr val="bg1"/>
              </a:solidFill>
              <a:latin typeface="Arial (Body)"/>
            </a:endParaRPr>
          </a:p>
          <a:p>
            <a:pPr marL="285750" indent="-28575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 (Body)"/>
              </a:rPr>
              <a:t>Admin panel for user roles and content </a:t>
            </a:r>
            <a:r>
              <a:rPr lang="en-US" sz="1200" dirty="0" smtClean="0">
                <a:solidFill>
                  <a:schemeClr val="bg1"/>
                </a:solidFill>
                <a:latin typeface="Arial (Body)"/>
              </a:rPr>
              <a:t>control</a:t>
            </a:r>
            <a:endParaRPr lang="en-US" sz="1200" dirty="0">
              <a:solidFill>
                <a:schemeClr val="bg1"/>
              </a:solidFill>
              <a:latin typeface="Arial (Body)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81000" y="3700156"/>
            <a:ext cx="4294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(Body)"/>
              </a:rPr>
              <a:t>Extra: </a:t>
            </a:r>
            <a:r>
              <a:rPr lang="en-US" dirty="0">
                <a:solidFill>
                  <a:schemeClr val="bg1"/>
                </a:solidFill>
                <a:latin typeface="Arial (Body)"/>
              </a:rPr>
              <a:t>Subscriptions, FAQs, and contact management</a:t>
            </a:r>
            <a:endParaRPr lang="en-US" sz="1200" dirty="0">
              <a:solidFill>
                <a:schemeClr val="bg1"/>
              </a:solidFill>
              <a:latin typeface="Arial (Body)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1333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 err="1" smtClean="0"/>
              <a:t>Laravel</a:t>
            </a:r>
            <a:r>
              <a:rPr lang="en-US" dirty="0" smtClean="0"/>
              <a:t> Project – Blog Site Authors Overview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81915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1" y="897681"/>
            <a:ext cx="1447799" cy="1166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81" y="895350"/>
            <a:ext cx="1490479" cy="1158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272" y="3181350"/>
            <a:ext cx="915529" cy="19298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895350"/>
            <a:ext cx="1466454" cy="1166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897680"/>
            <a:ext cx="1524000" cy="1155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105502"/>
            <a:ext cx="1524001" cy="1001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1" y="2088897"/>
            <a:ext cx="4531870" cy="1018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0022" y="1541574"/>
            <a:ext cx="2216758" cy="914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95350"/>
            <a:ext cx="1822554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Google Shape;276;p25"/>
          <p:cNvSpPr txBox="1">
            <a:spLocks noGrp="1"/>
          </p:cNvSpPr>
          <p:nvPr>
            <p:ph type="subTitle" idx="1"/>
          </p:nvPr>
        </p:nvSpPr>
        <p:spPr>
          <a:xfrm>
            <a:off x="1828800" y="3159217"/>
            <a:ext cx="6477000" cy="1165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800" dirty="0">
                <a:latin typeface="Arial (Body)"/>
              </a:rPr>
              <a:t>This section is for </a:t>
            </a:r>
            <a:r>
              <a:rPr lang="en-US" sz="800" b="1" dirty="0">
                <a:latin typeface="Arial (Body)"/>
              </a:rPr>
              <a:t>Authors</a:t>
            </a:r>
            <a:r>
              <a:rPr lang="en-US" sz="800" dirty="0">
                <a:latin typeface="Arial (Body)"/>
              </a:rPr>
              <a:t> on the blog site. Authors can easily manage their posts and organize content</a:t>
            </a:r>
            <a:r>
              <a:rPr lang="en-US" sz="800" dirty="0" smtClean="0">
                <a:latin typeface="Arial (Body)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sz="800" dirty="0">
              <a:latin typeface="Arial (Body)"/>
            </a:endParaRPr>
          </a:p>
          <a:p>
            <a:pPr algn="l">
              <a:lnSpc>
                <a:spcPct val="150000"/>
              </a:lnSpc>
            </a:pPr>
            <a:r>
              <a:rPr lang="en-US" sz="800" b="1" dirty="0">
                <a:latin typeface="Arial (Body)"/>
              </a:rPr>
              <a:t>View </a:t>
            </a:r>
            <a:r>
              <a:rPr lang="en-US" sz="800" b="1" dirty="0" smtClean="0">
                <a:latin typeface="Arial (Body)"/>
              </a:rPr>
              <a:t>Posts	</a:t>
            </a:r>
            <a:r>
              <a:rPr lang="en-US" sz="800" dirty="0" smtClean="0">
                <a:latin typeface="Arial (Body)"/>
              </a:rPr>
              <a:t>: </a:t>
            </a:r>
            <a:r>
              <a:rPr lang="en-US" sz="800" dirty="0">
                <a:latin typeface="Arial (Body)"/>
              </a:rPr>
              <a:t>Authors can see all their posts in one place.</a:t>
            </a:r>
          </a:p>
          <a:p>
            <a:pPr algn="l">
              <a:lnSpc>
                <a:spcPct val="150000"/>
              </a:lnSpc>
            </a:pPr>
            <a:r>
              <a:rPr lang="en-US" sz="800" b="1" dirty="0">
                <a:latin typeface="Arial (Body)"/>
              </a:rPr>
              <a:t>Manage </a:t>
            </a:r>
            <a:r>
              <a:rPr lang="en-US" sz="800" b="1" dirty="0" smtClean="0">
                <a:latin typeface="Arial (Body)"/>
              </a:rPr>
              <a:t>Posts	</a:t>
            </a:r>
            <a:r>
              <a:rPr lang="en-US" sz="800" dirty="0" smtClean="0">
                <a:latin typeface="Arial (Body)"/>
              </a:rPr>
              <a:t>: </a:t>
            </a:r>
            <a:r>
              <a:rPr lang="en-US" sz="800" dirty="0">
                <a:latin typeface="Arial (Body)"/>
              </a:rPr>
              <a:t>Authors can edit, update, or delete their posts anytime.</a:t>
            </a:r>
          </a:p>
          <a:p>
            <a:pPr algn="l">
              <a:lnSpc>
                <a:spcPct val="150000"/>
              </a:lnSpc>
            </a:pPr>
            <a:r>
              <a:rPr lang="en-US" sz="800" b="1" dirty="0">
                <a:latin typeface="Arial (Body)"/>
              </a:rPr>
              <a:t>Organize by Category and Tag</a:t>
            </a:r>
            <a:r>
              <a:rPr lang="en-US" sz="800" dirty="0">
                <a:latin typeface="Arial (Body)"/>
              </a:rPr>
              <a:t>: </a:t>
            </a:r>
            <a:r>
              <a:rPr lang="en-US" sz="800" dirty="0" smtClean="0">
                <a:latin typeface="Arial (Body)"/>
              </a:rPr>
              <a:t> Authors </a:t>
            </a:r>
            <a:r>
              <a:rPr lang="en-US" sz="800" dirty="0">
                <a:latin typeface="Arial (Body)"/>
              </a:rPr>
              <a:t>can add </a:t>
            </a:r>
            <a:r>
              <a:rPr lang="en-US" sz="800" b="1" dirty="0">
                <a:latin typeface="Arial (Body)"/>
              </a:rPr>
              <a:t>categories</a:t>
            </a:r>
            <a:r>
              <a:rPr lang="en-US" sz="800" dirty="0">
                <a:latin typeface="Arial (Body)"/>
              </a:rPr>
              <a:t> and </a:t>
            </a:r>
            <a:r>
              <a:rPr lang="en-US" sz="800" b="1" dirty="0">
                <a:latin typeface="Arial (Body)"/>
              </a:rPr>
              <a:t>tags</a:t>
            </a:r>
            <a:r>
              <a:rPr lang="en-US" sz="800" dirty="0">
                <a:latin typeface="Arial (Body)"/>
              </a:rPr>
              <a:t> to posts, making it easy for readers to find similar content.</a:t>
            </a:r>
          </a:p>
          <a:p>
            <a:pPr algn="l">
              <a:lnSpc>
                <a:spcPct val="150000"/>
              </a:lnSpc>
            </a:pPr>
            <a:r>
              <a:rPr lang="en-US" sz="800" b="1" dirty="0">
                <a:latin typeface="Arial (Body)"/>
              </a:rPr>
              <a:t>Filter </a:t>
            </a:r>
            <a:r>
              <a:rPr lang="en-US" sz="800" b="1" dirty="0" smtClean="0">
                <a:latin typeface="Arial (Body)"/>
              </a:rPr>
              <a:t>Content	</a:t>
            </a:r>
            <a:r>
              <a:rPr lang="en-US" sz="800" dirty="0" smtClean="0">
                <a:latin typeface="Arial (Body)"/>
              </a:rPr>
              <a:t>: </a:t>
            </a:r>
            <a:r>
              <a:rPr lang="en-US" sz="800" dirty="0">
                <a:latin typeface="Arial (Body)"/>
              </a:rPr>
              <a:t>Authors can filter posts by category or tag to quickly find specific posts</a:t>
            </a:r>
            <a:r>
              <a:rPr lang="en-US" sz="800" dirty="0" smtClean="0">
                <a:latin typeface="Arial (Body)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sz="800" dirty="0">
              <a:latin typeface="Arial (Body)"/>
            </a:endParaRPr>
          </a:p>
          <a:p>
            <a:pPr algn="l">
              <a:lnSpc>
                <a:spcPct val="150000"/>
              </a:lnSpc>
            </a:pPr>
            <a:r>
              <a:rPr lang="en-US" sz="800" dirty="0">
                <a:latin typeface="Arial (Body)"/>
              </a:rPr>
              <a:t>These features make it simple for authors to keep their content organized and easy to manage.</a:t>
            </a:r>
          </a:p>
        </p:txBody>
      </p:sp>
    </p:spTree>
    <p:extLst>
      <p:ext uri="{BB962C8B-B14F-4D97-AF65-F5344CB8AC3E}">
        <p14:creationId xmlns:p14="http://schemas.microsoft.com/office/powerpoint/2010/main" val="349286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8231" y="1333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800" dirty="0" err="1" smtClean="0"/>
              <a:t>Laravel</a:t>
            </a:r>
            <a:r>
              <a:rPr lang="en-US" sz="2800" dirty="0" smtClean="0"/>
              <a:t> Project – Blog Site </a:t>
            </a:r>
            <a:r>
              <a:rPr lang="en-US" sz="2800" dirty="0"/>
              <a:t>Admin </a:t>
            </a:r>
            <a:r>
              <a:rPr lang="en-US" sz="2800" dirty="0" smtClean="0"/>
              <a:t>Panel </a:t>
            </a:r>
            <a:r>
              <a:rPr lang="en-US" sz="2800" dirty="0"/>
              <a:t>Overview</a:t>
            </a:r>
            <a:endParaRPr lang="en-US" sz="2800" dirty="0">
              <a:solidFill>
                <a:schemeClr val="accent1"/>
              </a:solidFill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74295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819149"/>
            <a:ext cx="1508541" cy="1143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819149"/>
            <a:ext cx="2150385" cy="4190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394" y="809961"/>
            <a:ext cx="1524000" cy="1148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04" y="1504950"/>
            <a:ext cx="1308193" cy="1684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2343150"/>
            <a:ext cx="2082870" cy="8987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038350"/>
            <a:ext cx="1828800" cy="12035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7" t="12948" r="17917" b="57317"/>
          <a:stretch/>
        </p:blipFill>
        <p:spPr>
          <a:xfrm>
            <a:off x="2362201" y="2038350"/>
            <a:ext cx="2082870" cy="2736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6" t="13219" r="42722" b="10715"/>
          <a:stretch/>
        </p:blipFill>
        <p:spPr>
          <a:xfrm>
            <a:off x="7727904" y="791404"/>
            <a:ext cx="1308193" cy="663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t="12138" r="16964" b="26063"/>
          <a:stretch/>
        </p:blipFill>
        <p:spPr>
          <a:xfrm>
            <a:off x="6400801" y="2038351"/>
            <a:ext cx="1297624" cy="1143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6" t="11581" r="20051" b="37801"/>
          <a:stretch/>
        </p:blipFill>
        <p:spPr>
          <a:xfrm>
            <a:off x="5565381" y="1504951"/>
            <a:ext cx="2133044" cy="4537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r="16659" b="32731"/>
          <a:stretch/>
        </p:blipFill>
        <p:spPr>
          <a:xfrm>
            <a:off x="5560375" y="791404"/>
            <a:ext cx="2135825" cy="663450"/>
          </a:xfrm>
          <a:prstGeom prst="rect">
            <a:avLst/>
          </a:prstGeom>
        </p:spPr>
      </p:pic>
      <p:sp>
        <p:nvSpPr>
          <p:cNvPr id="16" name="Google Shape;276;p25"/>
          <p:cNvSpPr txBox="1">
            <a:spLocks noGrp="1"/>
          </p:cNvSpPr>
          <p:nvPr>
            <p:ph type="subTitle" idx="1"/>
          </p:nvPr>
        </p:nvSpPr>
        <p:spPr>
          <a:xfrm>
            <a:off x="2362201" y="3181350"/>
            <a:ext cx="6477000" cy="1165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800" dirty="0">
                <a:latin typeface="Arial (Body)"/>
              </a:rPr>
              <a:t>This is the </a:t>
            </a:r>
            <a:r>
              <a:rPr lang="en-US" sz="800" b="1" dirty="0">
                <a:latin typeface="Arial (Body)"/>
              </a:rPr>
              <a:t>Admin Panel</a:t>
            </a:r>
            <a:r>
              <a:rPr lang="en-US" sz="800" dirty="0">
                <a:latin typeface="Arial (Body)"/>
              </a:rPr>
              <a:t> for managing the blog site. Admins can easily control and organize the site content and user roles</a:t>
            </a:r>
            <a:r>
              <a:rPr lang="en-US" sz="800" dirty="0" smtClean="0">
                <a:latin typeface="Arial (Body)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sz="800" dirty="0">
              <a:latin typeface="Arial (Body)"/>
            </a:endParaRPr>
          </a:p>
          <a:p>
            <a:pPr algn="l">
              <a:lnSpc>
                <a:spcPct val="150000"/>
              </a:lnSpc>
            </a:pPr>
            <a:r>
              <a:rPr lang="en-US" sz="800" b="1" dirty="0">
                <a:latin typeface="Arial (Body)"/>
              </a:rPr>
              <a:t>User </a:t>
            </a:r>
            <a:r>
              <a:rPr lang="en-US" sz="800" b="1" dirty="0" smtClean="0">
                <a:latin typeface="Arial (Body)"/>
              </a:rPr>
              <a:t>Management	</a:t>
            </a:r>
            <a:r>
              <a:rPr lang="en-US" sz="800" dirty="0" smtClean="0">
                <a:latin typeface="Arial (Body)"/>
              </a:rPr>
              <a:t>: </a:t>
            </a:r>
            <a:r>
              <a:rPr lang="en-US" sz="800" dirty="0">
                <a:latin typeface="Arial (Body)"/>
              </a:rPr>
              <a:t>View and manage authors’ list and roles.</a:t>
            </a:r>
          </a:p>
          <a:p>
            <a:pPr algn="l">
              <a:lnSpc>
                <a:spcPct val="150000"/>
              </a:lnSpc>
            </a:pPr>
            <a:r>
              <a:rPr lang="en-US" sz="800" b="1" dirty="0">
                <a:latin typeface="Arial (Body)"/>
              </a:rPr>
              <a:t>Role </a:t>
            </a:r>
            <a:r>
              <a:rPr lang="en-US" sz="800" b="1" dirty="0" smtClean="0">
                <a:latin typeface="Arial (Body)"/>
              </a:rPr>
              <a:t>Management	</a:t>
            </a:r>
            <a:r>
              <a:rPr lang="en-US" sz="800" dirty="0" smtClean="0">
                <a:latin typeface="Arial (Body)"/>
              </a:rPr>
              <a:t>: </a:t>
            </a:r>
            <a:r>
              <a:rPr lang="en-US" sz="800" dirty="0">
                <a:latin typeface="Arial (Body)"/>
              </a:rPr>
              <a:t>Assign specific roles to users.</a:t>
            </a:r>
          </a:p>
          <a:p>
            <a:pPr algn="l">
              <a:lnSpc>
                <a:spcPct val="150000"/>
              </a:lnSpc>
            </a:pPr>
            <a:r>
              <a:rPr lang="en-US" sz="800" b="1" dirty="0">
                <a:latin typeface="Arial (Body)"/>
              </a:rPr>
              <a:t>Category &amp; </a:t>
            </a:r>
            <a:r>
              <a:rPr lang="en-US" sz="800" b="1" dirty="0" smtClean="0">
                <a:latin typeface="Arial (Body)"/>
              </a:rPr>
              <a:t>Tags	</a:t>
            </a:r>
            <a:r>
              <a:rPr lang="en-US" sz="800" dirty="0" smtClean="0">
                <a:latin typeface="Arial (Body)"/>
              </a:rPr>
              <a:t>: </a:t>
            </a:r>
            <a:r>
              <a:rPr lang="en-US" sz="800" dirty="0">
                <a:latin typeface="Arial (Body)"/>
              </a:rPr>
              <a:t>Create and manage categories and tags for authors to use.</a:t>
            </a:r>
          </a:p>
          <a:p>
            <a:pPr algn="l">
              <a:lnSpc>
                <a:spcPct val="150000"/>
              </a:lnSpc>
            </a:pPr>
            <a:r>
              <a:rPr lang="en-US" sz="800" b="1" dirty="0" smtClean="0">
                <a:latin typeface="Arial (Body)"/>
              </a:rPr>
              <a:t>Subscriptions		</a:t>
            </a:r>
            <a:r>
              <a:rPr lang="en-US" sz="800" dirty="0" smtClean="0">
                <a:latin typeface="Arial (Body)"/>
              </a:rPr>
              <a:t>: </a:t>
            </a:r>
            <a:r>
              <a:rPr lang="en-US" sz="800" dirty="0">
                <a:latin typeface="Arial (Body)"/>
              </a:rPr>
              <a:t>Manage subscriber list.</a:t>
            </a:r>
          </a:p>
          <a:p>
            <a:pPr algn="l">
              <a:lnSpc>
                <a:spcPct val="150000"/>
              </a:lnSpc>
            </a:pPr>
            <a:r>
              <a:rPr lang="en-US" sz="800" b="1" dirty="0">
                <a:latin typeface="Arial (Body)"/>
              </a:rPr>
              <a:t>FAQ &amp; </a:t>
            </a:r>
            <a:r>
              <a:rPr lang="en-US" sz="800" b="1" dirty="0" smtClean="0">
                <a:latin typeface="Arial (Body)"/>
              </a:rPr>
              <a:t>Contact		</a:t>
            </a:r>
            <a:r>
              <a:rPr lang="en-US" sz="800" dirty="0" smtClean="0">
                <a:latin typeface="Arial (Body)"/>
              </a:rPr>
              <a:t>: </a:t>
            </a:r>
            <a:r>
              <a:rPr lang="en-US" sz="800" dirty="0">
                <a:latin typeface="Arial (Body)"/>
              </a:rPr>
              <a:t>Update FAQs and handle contact messages.</a:t>
            </a:r>
          </a:p>
          <a:p>
            <a:pPr algn="l">
              <a:lnSpc>
                <a:spcPct val="150000"/>
              </a:lnSpc>
            </a:pPr>
            <a:r>
              <a:rPr lang="en-US" sz="800" b="1" dirty="0">
                <a:latin typeface="Arial (Body)"/>
              </a:rPr>
              <a:t>About </a:t>
            </a:r>
            <a:r>
              <a:rPr lang="en-US" sz="800" b="1" dirty="0" smtClean="0">
                <a:latin typeface="Arial (Body)"/>
              </a:rPr>
              <a:t>Page		</a:t>
            </a:r>
            <a:r>
              <a:rPr lang="en-US" sz="800" dirty="0" smtClean="0">
                <a:latin typeface="Arial (Body)"/>
              </a:rPr>
              <a:t>: </a:t>
            </a:r>
            <a:r>
              <a:rPr lang="en-US" sz="800" dirty="0">
                <a:latin typeface="Arial (Body)"/>
              </a:rPr>
              <a:t>Edit and update information on the about page</a:t>
            </a:r>
            <a:r>
              <a:rPr lang="en-US" sz="800" dirty="0" smtClean="0">
                <a:latin typeface="Arial (Body)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sz="800" dirty="0">
              <a:latin typeface="Arial (Body)"/>
            </a:endParaRPr>
          </a:p>
          <a:p>
            <a:pPr algn="l">
              <a:lnSpc>
                <a:spcPct val="150000"/>
              </a:lnSpc>
            </a:pPr>
            <a:r>
              <a:rPr lang="en-US" sz="800" dirty="0">
                <a:latin typeface="Arial (Body)"/>
              </a:rPr>
              <a:t>These features make it easy for admins to keep the site organized and up-to-date.</a:t>
            </a:r>
          </a:p>
        </p:txBody>
      </p:sp>
    </p:spTree>
    <p:extLst>
      <p:ext uri="{BB962C8B-B14F-4D97-AF65-F5344CB8AC3E}">
        <p14:creationId xmlns:p14="http://schemas.microsoft.com/office/powerpoint/2010/main" val="238606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7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TIMELINE</a:t>
            </a:r>
            <a:endParaRPr/>
          </a:p>
        </p:txBody>
      </p:sp>
      <p:sp>
        <p:nvSpPr>
          <p:cNvPr id="1004" name="Google Shape;1004;p37"/>
          <p:cNvSpPr/>
          <p:nvPr/>
        </p:nvSpPr>
        <p:spPr>
          <a:xfrm>
            <a:off x="2293016" y="2645636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7"/>
          <p:cNvSpPr/>
          <p:nvPr/>
        </p:nvSpPr>
        <p:spPr>
          <a:xfrm>
            <a:off x="2707594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7"/>
          <p:cNvSpPr/>
          <p:nvPr/>
        </p:nvSpPr>
        <p:spPr>
          <a:xfrm>
            <a:off x="2963999" y="266728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7"/>
          <p:cNvSpPr/>
          <p:nvPr/>
        </p:nvSpPr>
        <p:spPr>
          <a:xfrm>
            <a:off x="2959003" y="2002124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7"/>
          <p:cNvSpPr/>
          <p:nvPr/>
        </p:nvSpPr>
        <p:spPr>
          <a:xfrm>
            <a:off x="2987320" y="2030426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7"/>
          <p:cNvSpPr/>
          <p:nvPr/>
        </p:nvSpPr>
        <p:spPr>
          <a:xfrm>
            <a:off x="3023938" y="2122003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37"/>
          <p:cNvGrpSpPr/>
          <p:nvPr/>
        </p:nvGrpSpPr>
        <p:grpSpPr>
          <a:xfrm>
            <a:off x="2905736" y="2888729"/>
            <a:ext cx="235606" cy="294716"/>
            <a:chOff x="2905736" y="2888729"/>
            <a:chExt cx="235606" cy="294716"/>
          </a:xfrm>
        </p:grpSpPr>
        <p:sp>
          <p:nvSpPr>
            <p:cNvPr id="1013" name="Google Shape;1013;p37"/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37"/>
          <p:cNvSpPr/>
          <p:nvPr/>
        </p:nvSpPr>
        <p:spPr>
          <a:xfrm>
            <a:off x="5031941" y="2002124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7"/>
          <p:cNvSpPr/>
          <p:nvPr/>
        </p:nvSpPr>
        <p:spPr>
          <a:xfrm>
            <a:off x="4780532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7"/>
          <p:cNvSpPr/>
          <p:nvPr/>
        </p:nvSpPr>
        <p:spPr>
          <a:xfrm>
            <a:off x="5036937" y="2667282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7"/>
          <p:cNvSpPr/>
          <p:nvPr/>
        </p:nvSpPr>
        <p:spPr>
          <a:xfrm>
            <a:off x="5097707" y="2067044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7"/>
          <p:cNvSpPr/>
          <p:nvPr/>
        </p:nvSpPr>
        <p:spPr>
          <a:xfrm>
            <a:off x="5061073" y="2030426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7"/>
          <p:cNvSpPr/>
          <p:nvPr/>
        </p:nvSpPr>
        <p:spPr>
          <a:xfrm>
            <a:off x="3995480" y="3937673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7"/>
          <p:cNvSpPr/>
          <p:nvPr/>
        </p:nvSpPr>
        <p:spPr>
          <a:xfrm>
            <a:off x="3744055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7"/>
          <p:cNvSpPr/>
          <p:nvPr/>
        </p:nvSpPr>
        <p:spPr>
          <a:xfrm>
            <a:off x="3998800" y="3344938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7"/>
          <p:cNvSpPr/>
          <p:nvPr/>
        </p:nvSpPr>
        <p:spPr>
          <a:xfrm>
            <a:off x="4060415" y="3250025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7"/>
          <p:cNvSpPr/>
          <p:nvPr/>
        </p:nvSpPr>
        <p:spPr>
          <a:xfrm>
            <a:off x="4024612" y="3966821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7"/>
          <p:cNvSpPr/>
          <p:nvPr/>
        </p:nvSpPr>
        <p:spPr>
          <a:xfrm>
            <a:off x="6068402" y="3937673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7"/>
          <p:cNvSpPr/>
          <p:nvPr/>
        </p:nvSpPr>
        <p:spPr>
          <a:xfrm>
            <a:off x="5816993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7"/>
          <p:cNvSpPr/>
          <p:nvPr/>
        </p:nvSpPr>
        <p:spPr>
          <a:xfrm>
            <a:off x="6072568" y="334493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7"/>
          <p:cNvSpPr/>
          <p:nvPr/>
        </p:nvSpPr>
        <p:spPr>
          <a:xfrm>
            <a:off x="6134184" y="3161784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7"/>
          <p:cNvSpPr/>
          <p:nvPr/>
        </p:nvSpPr>
        <p:spPr>
          <a:xfrm>
            <a:off x="6097550" y="39659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7"/>
          <p:cNvSpPr txBox="1">
            <a:spLocks noGrp="1"/>
          </p:cNvSpPr>
          <p:nvPr>
            <p:ph type="subTitle" idx="4294967295"/>
          </p:nvPr>
        </p:nvSpPr>
        <p:spPr>
          <a:xfrm>
            <a:off x="3574575" y="4194595"/>
            <a:ext cx="9831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 smtClean="0"/>
              <a:t>OOP Basic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39" name="Google Shape;1039;p37"/>
          <p:cNvSpPr txBox="1">
            <a:spLocks noGrp="1"/>
          </p:cNvSpPr>
          <p:nvPr>
            <p:ph type="ctrTitle" idx="4294967295"/>
          </p:nvPr>
        </p:nvSpPr>
        <p:spPr>
          <a:xfrm>
            <a:off x="2667000" y="1551150"/>
            <a:ext cx="821100" cy="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/>
              <a:t>MONTH</a:t>
            </a:r>
            <a:r>
              <a:rPr lang="es" sz="1000" dirty="0" smtClean="0">
                <a:solidFill>
                  <a:srgbClr val="FFFFFF"/>
                </a:solidFill>
              </a:rPr>
              <a:t> </a:t>
            </a:r>
            <a:r>
              <a:rPr lang="es" sz="1000" dirty="0">
                <a:solidFill>
                  <a:srgbClr val="FFFFFF"/>
                </a:solidFill>
              </a:rPr>
              <a:t>1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0" name="Google Shape;1040;p37"/>
          <p:cNvSpPr txBox="1">
            <a:spLocks noGrp="1"/>
          </p:cNvSpPr>
          <p:nvPr>
            <p:ph type="ctrTitle" idx="4294967295"/>
          </p:nvPr>
        </p:nvSpPr>
        <p:spPr>
          <a:xfrm>
            <a:off x="3657600" y="4046700"/>
            <a:ext cx="914400" cy="201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" sz="1000" dirty="0"/>
              <a:t>MONTH </a:t>
            </a:r>
            <a:r>
              <a:rPr lang="es" sz="1000" dirty="0" smtClean="0"/>
              <a:t>1.5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1" name="Google Shape;1041;p37"/>
          <p:cNvSpPr txBox="1">
            <a:spLocks noGrp="1"/>
          </p:cNvSpPr>
          <p:nvPr>
            <p:ph type="ctrTitle" idx="4294967295"/>
          </p:nvPr>
        </p:nvSpPr>
        <p:spPr>
          <a:xfrm>
            <a:off x="4572000" y="1551150"/>
            <a:ext cx="97355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" sz="1000" dirty="0"/>
              <a:t>MONTH  </a:t>
            </a:r>
            <a:r>
              <a:rPr lang="es" sz="1000" dirty="0" smtClean="0"/>
              <a:t>2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2" name="Google Shape;1042;p37"/>
          <p:cNvSpPr txBox="1">
            <a:spLocks noGrp="1"/>
          </p:cNvSpPr>
          <p:nvPr>
            <p:ph type="ctrTitle" idx="4294967295"/>
          </p:nvPr>
        </p:nvSpPr>
        <p:spPr>
          <a:xfrm>
            <a:off x="5784450" y="4046700"/>
            <a:ext cx="844950" cy="201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" sz="1000" dirty="0"/>
              <a:t>MONTH </a:t>
            </a:r>
            <a:r>
              <a:rPr lang="es" sz="1000" dirty="0" smtClean="0"/>
              <a:t>3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3" name="Google Shape;1043;p37"/>
          <p:cNvSpPr txBox="1">
            <a:spLocks noGrp="1"/>
          </p:cNvSpPr>
          <p:nvPr>
            <p:ph type="subTitle" idx="4294967295"/>
          </p:nvPr>
        </p:nvSpPr>
        <p:spPr>
          <a:xfrm>
            <a:off x="4414725" y="1689550"/>
            <a:ext cx="13698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 err="1" smtClean="0">
                <a:solidFill>
                  <a:srgbClr val="FFFFFF"/>
                </a:solidFill>
              </a:rPr>
              <a:t>Laravel</a:t>
            </a:r>
            <a:r>
              <a:rPr lang="en-US" sz="1000" dirty="0" smtClean="0">
                <a:solidFill>
                  <a:srgbClr val="FFFFFF"/>
                </a:solidFill>
              </a:rPr>
              <a:t>  Project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4" name="Google Shape;1044;p37"/>
          <p:cNvSpPr txBox="1">
            <a:spLocks noGrp="1"/>
          </p:cNvSpPr>
          <p:nvPr>
            <p:ph type="subTitle" idx="4294967295"/>
          </p:nvPr>
        </p:nvSpPr>
        <p:spPr>
          <a:xfrm>
            <a:off x="5528200" y="4194600"/>
            <a:ext cx="12183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 smtClean="0"/>
              <a:t>Laravel Project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5" name="Google Shape;1045;p37"/>
          <p:cNvSpPr txBox="1">
            <a:spLocks noGrp="1"/>
          </p:cNvSpPr>
          <p:nvPr>
            <p:ph type="subTitle" idx="4294967295"/>
          </p:nvPr>
        </p:nvSpPr>
        <p:spPr>
          <a:xfrm>
            <a:off x="2133600" y="1733550"/>
            <a:ext cx="18594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PHP PROJECT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6" name="Google Shape;1046;p37"/>
          <p:cNvSpPr txBox="1">
            <a:spLocks noGrp="1"/>
          </p:cNvSpPr>
          <p:nvPr>
            <p:ph type="ctrTitle" idx="4294967295"/>
          </p:nvPr>
        </p:nvSpPr>
        <p:spPr>
          <a:xfrm>
            <a:off x="1309675" y="2827625"/>
            <a:ext cx="885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PHP Basic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7" name="Google Shape;1047;p37"/>
          <p:cNvSpPr txBox="1">
            <a:spLocks noGrp="1"/>
          </p:cNvSpPr>
          <p:nvPr>
            <p:ph type="ctrTitle" idx="4294967295"/>
          </p:nvPr>
        </p:nvSpPr>
        <p:spPr>
          <a:xfrm>
            <a:off x="6967550" y="2827625"/>
            <a:ext cx="885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/>
              <a:t>Project </a:t>
            </a:r>
            <a:br>
              <a:rPr lang="es" sz="1000" dirty="0" smtClean="0"/>
            </a:br>
            <a:r>
              <a:rPr lang="es" sz="1000" dirty="0" smtClean="0"/>
              <a:t>Complete</a:t>
            </a:r>
            <a:endParaRPr sz="1000" dirty="0">
              <a:solidFill>
                <a:srgbClr val="FFFFFF"/>
              </a:solidFill>
            </a:endParaRPr>
          </a:p>
        </p:txBody>
      </p:sp>
      <p:grpSp>
        <p:nvGrpSpPr>
          <p:cNvPr id="1048" name="Google Shape;1048;p37"/>
          <p:cNvGrpSpPr/>
          <p:nvPr/>
        </p:nvGrpSpPr>
        <p:grpSpPr>
          <a:xfrm>
            <a:off x="4985744" y="2902518"/>
            <a:ext cx="222293" cy="237986"/>
            <a:chOff x="5029650" y="894850"/>
            <a:chExt cx="1559950" cy="1670075"/>
          </a:xfrm>
        </p:grpSpPr>
        <p:sp>
          <p:nvSpPr>
            <p:cNvPr id="1049" name="Google Shape;1049;p37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37"/>
          <p:cNvGrpSpPr/>
          <p:nvPr/>
        </p:nvGrpSpPr>
        <p:grpSpPr>
          <a:xfrm>
            <a:off x="6035044" y="2913719"/>
            <a:ext cx="196025" cy="243061"/>
            <a:chOff x="736175" y="1051000"/>
            <a:chExt cx="1678300" cy="2081000"/>
          </a:xfrm>
        </p:grpSpPr>
        <p:sp>
          <p:nvSpPr>
            <p:cNvPr id="1054" name="Google Shape;1054;p37"/>
            <p:cNvSpPr/>
            <p:nvPr/>
          </p:nvSpPr>
          <p:spPr>
            <a:xfrm>
              <a:off x="849600" y="1051000"/>
              <a:ext cx="1449800" cy="1414800"/>
            </a:xfrm>
            <a:custGeom>
              <a:avLst/>
              <a:gdLst/>
              <a:ahLst/>
              <a:cxnLst/>
              <a:rect l="l" t="t" r="r" b="b"/>
              <a:pathLst>
                <a:path w="57992" h="56592" extrusionOk="0">
                  <a:moveTo>
                    <a:pt x="29062" y="11507"/>
                  </a:moveTo>
                  <a:cubicBezTo>
                    <a:pt x="38267" y="11507"/>
                    <a:pt x="45762" y="19002"/>
                    <a:pt x="45762" y="28207"/>
                  </a:cubicBezTo>
                  <a:cubicBezTo>
                    <a:pt x="45762" y="37412"/>
                    <a:pt x="38267" y="44842"/>
                    <a:pt x="29062" y="44842"/>
                  </a:cubicBezTo>
                  <a:cubicBezTo>
                    <a:pt x="19857" y="44842"/>
                    <a:pt x="12361" y="37412"/>
                    <a:pt x="12361" y="28207"/>
                  </a:cubicBezTo>
                  <a:cubicBezTo>
                    <a:pt x="12361" y="18936"/>
                    <a:pt x="19857" y="11507"/>
                    <a:pt x="29062" y="11507"/>
                  </a:cubicBezTo>
                  <a:close/>
                  <a:moveTo>
                    <a:pt x="22334" y="0"/>
                  </a:moveTo>
                  <a:cubicBezTo>
                    <a:pt x="20900" y="0"/>
                    <a:pt x="19679" y="822"/>
                    <a:pt x="18673" y="2499"/>
                  </a:cubicBezTo>
                  <a:cubicBezTo>
                    <a:pt x="17095" y="5129"/>
                    <a:pt x="14794" y="6444"/>
                    <a:pt x="11769" y="6444"/>
                  </a:cubicBezTo>
                  <a:cubicBezTo>
                    <a:pt x="8745" y="6444"/>
                    <a:pt x="7167" y="8022"/>
                    <a:pt x="7167" y="11046"/>
                  </a:cubicBezTo>
                  <a:cubicBezTo>
                    <a:pt x="7101" y="14137"/>
                    <a:pt x="5786" y="16438"/>
                    <a:pt x="3222" y="17950"/>
                  </a:cubicBezTo>
                  <a:cubicBezTo>
                    <a:pt x="592" y="19528"/>
                    <a:pt x="0" y="21566"/>
                    <a:pt x="1512" y="24328"/>
                  </a:cubicBezTo>
                  <a:cubicBezTo>
                    <a:pt x="2959" y="26958"/>
                    <a:pt x="2959" y="29654"/>
                    <a:pt x="1512" y="32284"/>
                  </a:cubicBezTo>
                  <a:cubicBezTo>
                    <a:pt x="0" y="34914"/>
                    <a:pt x="592" y="37018"/>
                    <a:pt x="3222" y="38596"/>
                  </a:cubicBezTo>
                  <a:cubicBezTo>
                    <a:pt x="5852" y="40174"/>
                    <a:pt x="7167" y="42475"/>
                    <a:pt x="7167" y="45499"/>
                  </a:cubicBezTo>
                  <a:cubicBezTo>
                    <a:pt x="7233" y="48590"/>
                    <a:pt x="8745" y="50102"/>
                    <a:pt x="11769" y="50102"/>
                  </a:cubicBezTo>
                  <a:cubicBezTo>
                    <a:pt x="14794" y="50102"/>
                    <a:pt x="17095" y="51548"/>
                    <a:pt x="18673" y="54047"/>
                  </a:cubicBezTo>
                  <a:cubicBezTo>
                    <a:pt x="19691" y="55744"/>
                    <a:pt x="20928" y="56592"/>
                    <a:pt x="22384" y="56592"/>
                  </a:cubicBezTo>
                  <a:cubicBezTo>
                    <a:pt x="23185" y="56592"/>
                    <a:pt x="24052" y="56335"/>
                    <a:pt x="24985" y="55822"/>
                  </a:cubicBezTo>
                  <a:cubicBezTo>
                    <a:pt x="26300" y="55066"/>
                    <a:pt x="27648" y="54688"/>
                    <a:pt x="28996" y="54688"/>
                  </a:cubicBezTo>
                  <a:cubicBezTo>
                    <a:pt x="30344" y="54688"/>
                    <a:pt x="31692" y="55066"/>
                    <a:pt x="33007" y="55822"/>
                  </a:cubicBezTo>
                  <a:cubicBezTo>
                    <a:pt x="33942" y="56313"/>
                    <a:pt x="34810" y="56563"/>
                    <a:pt x="35612" y="56563"/>
                  </a:cubicBezTo>
                  <a:cubicBezTo>
                    <a:pt x="37066" y="56563"/>
                    <a:pt x="38302" y="55742"/>
                    <a:pt x="39319" y="54047"/>
                  </a:cubicBezTo>
                  <a:cubicBezTo>
                    <a:pt x="40897" y="51417"/>
                    <a:pt x="43198" y="50102"/>
                    <a:pt x="46222" y="50102"/>
                  </a:cubicBezTo>
                  <a:cubicBezTo>
                    <a:pt x="49247" y="50102"/>
                    <a:pt x="50825" y="48590"/>
                    <a:pt x="50825" y="45499"/>
                  </a:cubicBezTo>
                  <a:cubicBezTo>
                    <a:pt x="50891" y="42475"/>
                    <a:pt x="52206" y="40174"/>
                    <a:pt x="54770" y="38596"/>
                  </a:cubicBezTo>
                  <a:cubicBezTo>
                    <a:pt x="57400" y="37018"/>
                    <a:pt x="57992" y="34914"/>
                    <a:pt x="56479" y="32284"/>
                  </a:cubicBezTo>
                  <a:cubicBezTo>
                    <a:pt x="55033" y="29654"/>
                    <a:pt x="55033" y="26958"/>
                    <a:pt x="56479" y="24328"/>
                  </a:cubicBezTo>
                  <a:cubicBezTo>
                    <a:pt x="57992" y="21698"/>
                    <a:pt x="57400" y="19528"/>
                    <a:pt x="54770" y="17950"/>
                  </a:cubicBezTo>
                  <a:cubicBezTo>
                    <a:pt x="52140" y="16438"/>
                    <a:pt x="50825" y="14137"/>
                    <a:pt x="50825" y="11046"/>
                  </a:cubicBezTo>
                  <a:cubicBezTo>
                    <a:pt x="50759" y="8022"/>
                    <a:pt x="49247" y="6444"/>
                    <a:pt x="46222" y="6444"/>
                  </a:cubicBezTo>
                  <a:cubicBezTo>
                    <a:pt x="43198" y="6378"/>
                    <a:pt x="40897" y="5063"/>
                    <a:pt x="39319" y="2499"/>
                  </a:cubicBezTo>
                  <a:cubicBezTo>
                    <a:pt x="38312" y="822"/>
                    <a:pt x="37092" y="0"/>
                    <a:pt x="35658" y="0"/>
                  </a:cubicBezTo>
                  <a:cubicBezTo>
                    <a:pt x="34843" y="0"/>
                    <a:pt x="33959" y="265"/>
                    <a:pt x="33007" y="789"/>
                  </a:cubicBezTo>
                  <a:cubicBezTo>
                    <a:pt x="31692" y="1546"/>
                    <a:pt x="30344" y="1924"/>
                    <a:pt x="28996" y="1924"/>
                  </a:cubicBezTo>
                  <a:cubicBezTo>
                    <a:pt x="27648" y="1924"/>
                    <a:pt x="26300" y="1546"/>
                    <a:pt x="24985" y="789"/>
                  </a:cubicBezTo>
                  <a:cubicBezTo>
                    <a:pt x="24032" y="265"/>
                    <a:pt x="23148" y="0"/>
                    <a:pt x="22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736175" y="2326550"/>
              <a:ext cx="677250" cy="795600"/>
            </a:xfrm>
            <a:custGeom>
              <a:avLst/>
              <a:gdLst/>
              <a:ahLst/>
              <a:cxnLst/>
              <a:rect l="l" t="t" r="r" b="b"/>
              <a:pathLst>
                <a:path w="27090" h="31824" extrusionOk="0">
                  <a:moveTo>
                    <a:pt x="12493" y="0"/>
                  </a:moveTo>
                  <a:lnTo>
                    <a:pt x="0" y="24591"/>
                  </a:lnTo>
                  <a:lnTo>
                    <a:pt x="0" y="24591"/>
                  </a:lnTo>
                  <a:lnTo>
                    <a:pt x="9994" y="23407"/>
                  </a:lnTo>
                  <a:lnTo>
                    <a:pt x="15517" y="31823"/>
                  </a:lnTo>
                  <a:cubicBezTo>
                    <a:pt x="15517" y="31823"/>
                    <a:pt x="26965" y="8018"/>
                    <a:pt x="27088" y="7890"/>
                  </a:cubicBezTo>
                  <a:lnTo>
                    <a:pt x="27088" y="7890"/>
                  </a:ln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8" y="7890"/>
                  </a:cubicBezTo>
                  <a:lnTo>
                    <a:pt x="27088" y="7890"/>
                  </a:lnTo>
                  <a:cubicBezTo>
                    <a:pt x="21106" y="7758"/>
                    <a:pt x="23473" y="1644"/>
                    <a:pt x="16109" y="1513"/>
                  </a:cubicBezTo>
                  <a:cubicBezTo>
                    <a:pt x="12887" y="1513"/>
                    <a:pt x="12493" y="0"/>
                    <a:pt x="12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1727350" y="2349550"/>
              <a:ext cx="687125" cy="782450"/>
            </a:xfrm>
            <a:custGeom>
              <a:avLst/>
              <a:gdLst/>
              <a:ahLst/>
              <a:cxnLst/>
              <a:rect l="l" t="t" r="r" b="b"/>
              <a:pathLst>
                <a:path w="27485" h="31298" extrusionOk="0">
                  <a:moveTo>
                    <a:pt x="14794" y="1"/>
                  </a:moveTo>
                  <a:cubicBezTo>
                    <a:pt x="5721" y="987"/>
                    <a:pt x="7496" y="3223"/>
                    <a:pt x="5458" y="4998"/>
                  </a:cubicBezTo>
                  <a:cubicBezTo>
                    <a:pt x="3733" y="6816"/>
                    <a:pt x="1710" y="7081"/>
                    <a:pt x="679" y="7081"/>
                  </a:cubicBezTo>
                  <a:cubicBezTo>
                    <a:pt x="257" y="7081"/>
                    <a:pt x="1" y="7036"/>
                    <a:pt x="1" y="7036"/>
                  </a:cubicBezTo>
                  <a:lnTo>
                    <a:pt x="1" y="7036"/>
                  </a:lnTo>
                  <a:lnTo>
                    <a:pt x="14137" y="31298"/>
                  </a:lnTo>
                  <a:lnTo>
                    <a:pt x="17622" y="22356"/>
                  </a:lnTo>
                  <a:lnTo>
                    <a:pt x="27484" y="23671"/>
                  </a:lnTo>
                  <a:lnTo>
                    <a:pt x="1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1291750" y="1488225"/>
              <a:ext cx="565475" cy="535900"/>
            </a:xfrm>
            <a:custGeom>
              <a:avLst/>
              <a:gdLst/>
              <a:ahLst/>
              <a:cxnLst/>
              <a:rect l="l" t="t" r="r" b="b"/>
              <a:pathLst>
                <a:path w="22619" h="21436" extrusionOk="0">
                  <a:moveTo>
                    <a:pt x="11376" y="1"/>
                  </a:moveTo>
                  <a:lnTo>
                    <a:pt x="7825" y="7102"/>
                  </a:lnTo>
                  <a:lnTo>
                    <a:pt x="1" y="8220"/>
                  </a:lnTo>
                  <a:lnTo>
                    <a:pt x="5721" y="13743"/>
                  </a:lnTo>
                  <a:lnTo>
                    <a:pt x="4406" y="21435"/>
                  </a:lnTo>
                  <a:lnTo>
                    <a:pt x="11376" y="17819"/>
                  </a:lnTo>
                  <a:lnTo>
                    <a:pt x="18345" y="21435"/>
                  </a:lnTo>
                  <a:lnTo>
                    <a:pt x="17030" y="13743"/>
                  </a:lnTo>
                  <a:lnTo>
                    <a:pt x="22619" y="8220"/>
                  </a:lnTo>
                  <a:lnTo>
                    <a:pt x="14795" y="7102"/>
                  </a:lnTo>
                  <a:lnTo>
                    <a:pt x="113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37"/>
          <p:cNvGrpSpPr/>
          <p:nvPr/>
        </p:nvGrpSpPr>
        <p:grpSpPr>
          <a:xfrm>
            <a:off x="3979968" y="2921659"/>
            <a:ext cx="160902" cy="226360"/>
            <a:chOff x="2790850" y="955650"/>
            <a:chExt cx="1984000" cy="2791125"/>
          </a:xfrm>
        </p:grpSpPr>
        <p:sp>
          <p:nvSpPr>
            <p:cNvPr id="1059" name="Google Shape;1059;p37"/>
            <p:cNvSpPr/>
            <p:nvPr/>
          </p:nvSpPr>
          <p:spPr>
            <a:xfrm>
              <a:off x="3259325" y="955650"/>
              <a:ext cx="1048750" cy="1364350"/>
            </a:xfrm>
            <a:custGeom>
              <a:avLst/>
              <a:gdLst/>
              <a:ahLst/>
              <a:cxnLst/>
              <a:rect l="l" t="t" r="r" b="b"/>
              <a:pathLst>
                <a:path w="41950" h="54574" extrusionOk="0">
                  <a:moveTo>
                    <a:pt x="21041" y="1"/>
                  </a:moveTo>
                  <a:cubicBezTo>
                    <a:pt x="3157" y="1"/>
                    <a:pt x="1" y="12165"/>
                    <a:pt x="1" y="27221"/>
                  </a:cubicBezTo>
                  <a:cubicBezTo>
                    <a:pt x="1" y="42344"/>
                    <a:pt x="9403" y="54573"/>
                    <a:pt x="21041" y="54573"/>
                  </a:cubicBezTo>
                  <a:cubicBezTo>
                    <a:pt x="32613" y="54573"/>
                    <a:pt x="41949" y="42344"/>
                    <a:pt x="41949" y="27287"/>
                  </a:cubicBezTo>
                  <a:cubicBezTo>
                    <a:pt x="41949" y="12165"/>
                    <a:pt x="38859" y="1"/>
                    <a:pt x="21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2790850" y="2370925"/>
              <a:ext cx="1984000" cy="1375850"/>
            </a:xfrm>
            <a:custGeom>
              <a:avLst/>
              <a:gdLst/>
              <a:ahLst/>
              <a:cxnLst/>
              <a:rect l="l" t="t" r="r" b="b"/>
              <a:pathLst>
                <a:path w="79360" h="55034" extrusionOk="0">
                  <a:moveTo>
                    <a:pt x="28142" y="1"/>
                  </a:moveTo>
                  <a:cubicBezTo>
                    <a:pt x="3946" y="4735"/>
                    <a:pt x="527" y="12099"/>
                    <a:pt x="67" y="37675"/>
                  </a:cubicBezTo>
                  <a:cubicBezTo>
                    <a:pt x="67" y="39274"/>
                    <a:pt x="26" y="39740"/>
                    <a:pt x="9" y="39740"/>
                  </a:cubicBezTo>
                  <a:cubicBezTo>
                    <a:pt x="4" y="39740"/>
                    <a:pt x="1" y="39704"/>
                    <a:pt x="1" y="39648"/>
                  </a:cubicBezTo>
                  <a:lnTo>
                    <a:pt x="1" y="42409"/>
                  </a:lnTo>
                  <a:cubicBezTo>
                    <a:pt x="1" y="42409"/>
                    <a:pt x="5787" y="55033"/>
                    <a:pt x="39583" y="55033"/>
                  </a:cubicBezTo>
                  <a:cubicBezTo>
                    <a:pt x="73378" y="55033"/>
                    <a:pt x="79230" y="42409"/>
                    <a:pt x="79230" y="42409"/>
                  </a:cubicBezTo>
                  <a:lnTo>
                    <a:pt x="79230" y="40371"/>
                  </a:lnTo>
                  <a:cubicBezTo>
                    <a:pt x="79252" y="40404"/>
                    <a:pt x="79270" y="40422"/>
                    <a:pt x="79285" y="40422"/>
                  </a:cubicBezTo>
                  <a:cubicBezTo>
                    <a:pt x="79359" y="40422"/>
                    <a:pt x="79350" y="39965"/>
                    <a:pt x="79296" y="38596"/>
                  </a:cubicBezTo>
                  <a:cubicBezTo>
                    <a:pt x="78901" y="12296"/>
                    <a:pt x="75679" y="4800"/>
                    <a:pt x="51155" y="1"/>
                  </a:cubicBezTo>
                  <a:cubicBezTo>
                    <a:pt x="51155" y="1"/>
                    <a:pt x="47736" y="4735"/>
                    <a:pt x="39648" y="4735"/>
                  </a:cubicBezTo>
                  <a:cubicBezTo>
                    <a:pt x="31627" y="4735"/>
                    <a:pt x="28142" y="1"/>
                    <a:pt x="28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1" name="Google Shape;1061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9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TEAM</a:t>
            </a:r>
            <a:endParaRPr/>
          </a:p>
        </p:txBody>
      </p:sp>
      <p:sp>
        <p:nvSpPr>
          <p:cNvPr id="1119" name="Google Shape;1119;p39"/>
          <p:cNvSpPr txBox="1">
            <a:spLocks noGrp="1"/>
          </p:cNvSpPr>
          <p:nvPr>
            <p:ph type="ctrTitle" idx="4294967295"/>
          </p:nvPr>
        </p:nvSpPr>
        <p:spPr>
          <a:xfrm>
            <a:off x="5696712" y="2495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 smtClean="0">
                <a:solidFill>
                  <a:srgbClr val="FFFFFF"/>
                </a:solidFill>
              </a:rPr>
              <a:t>Md.Fawjul Azim</a:t>
            </a:r>
            <a:endParaRPr sz="2000" dirty="0">
              <a:solidFill>
                <a:srgbClr val="FFFFFF"/>
              </a:solidFill>
            </a:endParaRPr>
          </a:p>
        </p:txBody>
      </p:sp>
      <p:cxnSp>
        <p:nvCxnSpPr>
          <p:cNvPr id="1121" name="Google Shape;1121;p3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8750"/>
            <a:ext cx="2486100" cy="3314800"/>
          </a:xfrm>
          <a:prstGeom prst="rect">
            <a:avLst/>
          </a:prstGeom>
        </p:spPr>
      </p:pic>
      <p:cxnSp>
        <p:nvCxnSpPr>
          <p:cNvPr id="1113" name="Google Shape;1113;p39"/>
          <p:cNvCxnSpPr/>
          <p:nvPr/>
        </p:nvCxnSpPr>
        <p:spPr>
          <a:xfrm>
            <a:off x="2714700" y="2971800"/>
            <a:ext cx="2781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119;p39"/>
          <p:cNvSpPr txBox="1">
            <a:spLocks/>
          </p:cNvSpPr>
          <p:nvPr/>
        </p:nvSpPr>
        <p:spPr>
          <a:xfrm>
            <a:off x="5715000" y="2876550"/>
            <a:ext cx="25908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1000" dirty="0">
                <a:latin typeface="Arial (Body)"/>
              </a:rPr>
              <a:t>Project Developer and Presenter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 txBox="1">
            <a:spLocks noGrp="1"/>
          </p:cNvSpPr>
          <p:nvPr>
            <p:ph type="ctrTitle"/>
          </p:nvPr>
        </p:nvSpPr>
        <p:spPr>
          <a:xfrm>
            <a:off x="2749775" y="1594525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 smtClean="0"/>
              <a:t>—</a:t>
            </a:r>
            <a:r>
              <a:rPr lang="en-US" dirty="0"/>
              <a:t>Surah Al-</a:t>
            </a:r>
            <a:r>
              <a:rPr lang="en-US" dirty="0" err="1"/>
              <a:t>Anfal</a:t>
            </a:r>
            <a:r>
              <a:rPr lang="en-US" dirty="0"/>
              <a:t>: 70</a:t>
            </a:r>
            <a:endParaRPr dirty="0"/>
          </a:p>
        </p:txBody>
      </p:sp>
      <p:sp>
        <p:nvSpPr>
          <p:cNvPr id="395" name="Google Shape;395;p27"/>
          <p:cNvSpPr txBox="1">
            <a:spLocks noGrp="1"/>
          </p:cNvSpPr>
          <p:nvPr>
            <p:ph type="subTitle" idx="1"/>
          </p:nvPr>
        </p:nvSpPr>
        <p:spPr>
          <a:xfrm>
            <a:off x="2786225" y="17937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rgbClr val="161234"/>
                </a:solidFill>
              </a:rPr>
              <a:t>"Surely you will receive something better than what you have lost."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THANKS!</a:t>
            </a:r>
            <a:endParaRPr/>
          </a:p>
        </p:txBody>
      </p:sp>
      <p:sp>
        <p:nvSpPr>
          <p:cNvPr id="1127" name="Google Shape;1127;p40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/>
              <a:t>Does anyone have any question?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uFill>
                  <a:noFill/>
                </a:uFill>
                <a:hlinkClick r:id="rId3"/>
              </a:rPr>
              <a:t>addyouremail@freepik.com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/>
              <a:t>+</a:t>
            </a:r>
            <a:r>
              <a:rPr lang="en-US" dirty="0" smtClean="0"/>
              <a:t>8801644-213617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/>
              <a:t>mdfawjulazim617@gmail.com</a:t>
            </a:r>
            <a:endParaRPr sz="1000" dirty="0"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40"/>
          <p:cNvGrpSpPr/>
          <p:nvPr/>
        </p:nvGrpSpPr>
        <p:grpSpPr>
          <a:xfrm>
            <a:off x="4077226" y="3526070"/>
            <a:ext cx="137636" cy="137629"/>
            <a:chOff x="266768" y="1721375"/>
            <a:chExt cx="397907" cy="397887"/>
          </a:xfrm>
        </p:grpSpPr>
        <p:sp>
          <p:nvSpPr>
            <p:cNvPr id="1270" name="Google Shape;1270;p40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0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" name="Google Shape;1272;p40"/>
          <p:cNvGrpSpPr/>
          <p:nvPr/>
        </p:nvGrpSpPr>
        <p:grpSpPr>
          <a:xfrm>
            <a:off x="4268945" y="3526070"/>
            <a:ext cx="137622" cy="137629"/>
            <a:chOff x="864491" y="1723250"/>
            <a:chExt cx="397866" cy="397887"/>
          </a:xfrm>
        </p:grpSpPr>
        <p:sp>
          <p:nvSpPr>
            <p:cNvPr id="1273" name="Google Shape;1273;p4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" name="Google Shape;1276;p40"/>
          <p:cNvSpPr/>
          <p:nvPr/>
        </p:nvSpPr>
        <p:spPr>
          <a:xfrm>
            <a:off x="4460678" y="3526139"/>
            <a:ext cx="168752" cy="13763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09;p22"/>
          <p:cNvSpPr txBox="1">
            <a:spLocks/>
          </p:cNvSpPr>
          <p:nvPr/>
        </p:nvSpPr>
        <p:spPr>
          <a:xfrm>
            <a:off x="1151778" y="705166"/>
            <a:ext cx="1111959" cy="45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1600" dirty="0" smtClean="0">
                <a:solidFill>
                  <a:schemeClr val="accent1"/>
                </a:solidFill>
              </a:rPr>
              <a:t>LARAVEL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9455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smtClean="0"/>
              <a:t>MD.FAWJUL AZIM</a:t>
            </a:r>
            <a:endParaRPr sz="3000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4876800" y="2485379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Clr>
                <a:schemeClr val="dk1"/>
              </a:buClr>
            </a:pPr>
            <a:r>
              <a:rPr lang="en-US" sz="1400" dirty="0" smtClean="0"/>
              <a:t>Department	: CST</a:t>
            </a:r>
          </a:p>
          <a:p>
            <a:pPr marL="0" lvl="0" indent="0">
              <a:lnSpc>
                <a:spcPct val="150000"/>
              </a:lnSpc>
              <a:buClr>
                <a:schemeClr val="dk1"/>
              </a:buClr>
            </a:pPr>
            <a:r>
              <a:rPr lang="en-US" sz="1400" dirty="0" smtClean="0"/>
              <a:t>Semester		: 8</a:t>
            </a:r>
            <a:r>
              <a:rPr lang="en-US" sz="1400" baseline="30000" dirty="0" smtClean="0"/>
              <a:t>TH</a:t>
            </a:r>
            <a:endParaRPr lang="en-US" sz="1400" dirty="0" smtClean="0"/>
          </a:p>
          <a:p>
            <a:pPr marL="0" lvl="0" indent="0">
              <a:lnSpc>
                <a:spcPct val="150000"/>
              </a:lnSpc>
              <a:buClr>
                <a:schemeClr val="dk1"/>
              </a:buClr>
            </a:pPr>
            <a:r>
              <a:rPr lang="en-US" sz="1400" dirty="0" smtClean="0"/>
              <a:t>Shift		: 2</a:t>
            </a:r>
            <a:r>
              <a:rPr lang="en-US" sz="1400" baseline="30000" dirty="0" smtClean="0"/>
              <a:t>ND</a:t>
            </a:r>
            <a:endParaRPr lang="en-US" sz="1400" dirty="0" smtClean="0"/>
          </a:p>
          <a:p>
            <a:pPr marL="0" lvl="0" indent="0">
              <a:lnSpc>
                <a:spcPct val="150000"/>
              </a:lnSpc>
              <a:buClr>
                <a:schemeClr val="dk1"/>
              </a:buClr>
            </a:pPr>
            <a:r>
              <a:rPr lang="en-US" sz="1400" dirty="0" smtClean="0"/>
              <a:t>Roll		: 586949</a:t>
            </a:r>
            <a:endParaRPr lang="en-US" sz="1400" dirty="0"/>
          </a:p>
          <a:p>
            <a:pPr marL="0" lvl="0" indent="0">
              <a:lnSpc>
                <a:spcPct val="150000"/>
              </a:lnSpc>
              <a:buClr>
                <a:schemeClr val="dk1"/>
              </a:buClr>
            </a:pPr>
            <a:r>
              <a:rPr lang="en-US" sz="1400" dirty="0" smtClean="0"/>
              <a:t>Registration	: 1502155477</a:t>
            </a:r>
          </a:p>
          <a:p>
            <a:pPr marL="0" lvl="0" indent="0">
              <a:lnSpc>
                <a:spcPct val="150000"/>
              </a:lnSpc>
              <a:buClr>
                <a:schemeClr val="dk1"/>
              </a:buClr>
            </a:pPr>
            <a:r>
              <a:rPr lang="en-US" sz="1400" dirty="0" smtClean="0"/>
              <a:t>Session		: 2020-21</a:t>
            </a:r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24"/>
          <p:cNvSpPr txBox="1">
            <a:spLocks noGrp="1"/>
          </p:cNvSpPr>
          <p:nvPr>
            <p:ph type="ctrTitle"/>
          </p:nvPr>
        </p:nvSpPr>
        <p:spPr>
          <a:xfrm>
            <a:off x="1047575" y="3192350"/>
            <a:ext cx="24675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About Me</a:t>
            </a:r>
            <a:endParaRPr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11" name="Google Shape;6184;p52"/>
          <p:cNvGrpSpPr/>
          <p:nvPr/>
        </p:nvGrpSpPr>
        <p:grpSpPr>
          <a:xfrm>
            <a:off x="1119552" y="1451746"/>
            <a:ext cx="2340864" cy="1664208"/>
            <a:chOff x="3330525" y="4399275"/>
            <a:chExt cx="390650" cy="481850"/>
          </a:xfrm>
        </p:grpSpPr>
        <p:sp>
          <p:nvSpPr>
            <p:cNvPr id="12" name="Google Shape;6185;p52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6186;p52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6187;p52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6188;p52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6189;p52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6190;p52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6191;p52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9455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Creative IT Institute</a:t>
            </a:r>
            <a:endParaRPr sz="3000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40979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en-US" sz="1400" dirty="0">
                <a:latin typeface="Arial (Body)"/>
              </a:rPr>
              <a:t>Creative IT Institute is a training institute that provides opportunities to acquire skills in various IT subjects including web development. Here I did internships in PHP and </a:t>
            </a:r>
            <a:r>
              <a:rPr lang="en-US" sz="1400" dirty="0" err="1" smtClean="0">
                <a:latin typeface="Arial (Body)"/>
              </a:rPr>
              <a:t>Laravel</a:t>
            </a:r>
            <a:r>
              <a:rPr lang="en-US" sz="1400" dirty="0" smtClean="0">
                <a:latin typeface="Arial (Body)"/>
              </a:rPr>
              <a:t> , </a:t>
            </a:r>
            <a:r>
              <a:rPr lang="en-US" sz="1400" dirty="0">
                <a:latin typeface="Arial (Body)"/>
              </a:rPr>
              <a:t>which helped me to enhance my professional skills.</a:t>
            </a:r>
            <a:endParaRPr sz="1400" dirty="0">
              <a:latin typeface="Arial (Body)"/>
            </a:endParaRPr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5" name="Google Shape;265;p24"/>
          <p:cNvGrpSpPr/>
          <p:nvPr/>
        </p:nvGrpSpPr>
        <p:grpSpPr>
          <a:xfrm>
            <a:off x="1110251" y="1395327"/>
            <a:ext cx="2342144" cy="1664528"/>
            <a:chOff x="160325" y="221250"/>
            <a:chExt cx="7199950" cy="5116900"/>
          </a:xfrm>
        </p:grpSpPr>
        <p:sp>
          <p:nvSpPr>
            <p:cNvPr id="266" name="Google Shape;266;p24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4"/>
          <p:cNvSpPr txBox="1">
            <a:spLocks noGrp="1"/>
          </p:cNvSpPr>
          <p:nvPr>
            <p:ph type="ctrTitle"/>
          </p:nvPr>
        </p:nvSpPr>
        <p:spPr>
          <a:xfrm>
            <a:off x="1047575" y="3192350"/>
            <a:ext cx="24675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Internship</a:t>
            </a:r>
            <a:endParaRPr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29485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TABLE OF CONTENTS</a:t>
            </a:r>
            <a:endParaRPr dirty="0"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PHP Project - Portfolio Overview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3"/>
          </p:nvPr>
        </p:nvSpPr>
        <p:spPr>
          <a:xfrm>
            <a:off x="6411224" y="3046600"/>
            <a:ext cx="2046975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/>
              <a:t>Laravel</a:t>
            </a:r>
            <a:r>
              <a:rPr lang="en-US" dirty="0"/>
              <a:t> Project - Blog Site Overview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 smtClean="0">
                <a:solidFill>
                  <a:schemeClr val="accent1"/>
                </a:solidFill>
              </a:rPr>
              <a:t>Md.Fawjul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Azim</a:t>
            </a:r>
            <a:endParaRPr lang="en-US" dirty="0" smtClean="0">
              <a:solidFill>
                <a:schemeClr val="accent1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dirty="0" smtClean="0">
                <a:solidFill>
                  <a:schemeClr val="accent1"/>
                </a:solidFill>
              </a:rPr>
              <a:t>Project </a:t>
            </a:r>
            <a:r>
              <a:rPr lang="en-US" dirty="0">
                <a:solidFill>
                  <a:schemeClr val="accent1"/>
                </a:solidFill>
              </a:rPr>
              <a:t>Developer and </a:t>
            </a:r>
            <a:r>
              <a:rPr lang="en-US" dirty="0" smtClean="0">
                <a:solidFill>
                  <a:schemeClr val="accent1"/>
                </a:solidFill>
              </a:rPr>
              <a:t>Presenter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4" name="Google Shape;224;p23"/>
          <p:cNvSpPr txBox="1">
            <a:spLocks noGrp="1"/>
          </p:cNvSpPr>
          <p:nvPr>
            <p:ph type="title" idx="6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1"/>
                </a:solidFill>
              </a:rPr>
              <a:t>Web Development PHP &amp; </a:t>
            </a:r>
            <a:r>
              <a:rPr lang="en-US" dirty="0" err="1" smtClean="0">
                <a:solidFill>
                  <a:schemeClr val="accent1"/>
                </a:solidFill>
              </a:rPr>
              <a:t>Laravel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9"/>
          </p:nvPr>
        </p:nvSpPr>
        <p:spPr>
          <a:xfrm>
            <a:off x="457200" y="3046600"/>
            <a:ext cx="227855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Technologies &amp; Skills </a:t>
            </a:r>
            <a:r>
              <a:rPr lang="en-US" dirty="0" smtClean="0"/>
              <a:t>Learned</a:t>
            </a:r>
          </a:p>
          <a:p>
            <a:pPr marL="0" lvl="0" indent="0">
              <a:buClr>
                <a:schemeClr val="dk1"/>
              </a:buClr>
              <a:buSzPts val="1100"/>
            </a:pPr>
            <a:endParaRPr lang="bn-IN" dirty="0" smtClean="0"/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dirty="0" smtClean="0">
                <a:solidFill>
                  <a:schemeClr val="accent1"/>
                </a:solidFill>
              </a:rPr>
              <a:t>Raw PHP | </a:t>
            </a:r>
            <a:r>
              <a:rPr lang="en-US" dirty="0" err="1" smtClean="0">
                <a:solidFill>
                  <a:schemeClr val="accent1"/>
                </a:solidFill>
              </a:rPr>
              <a:t>Laravel</a:t>
            </a:r>
            <a:r>
              <a:rPr lang="en-US" dirty="0" smtClean="0">
                <a:solidFill>
                  <a:schemeClr val="accent1"/>
                </a:solidFill>
              </a:rPr>
              <a:t>  |  </a:t>
            </a:r>
            <a:r>
              <a:rPr lang="en-US" dirty="0" err="1" smtClean="0">
                <a:solidFill>
                  <a:schemeClr val="accent1"/>
                </a:solidFill>
              </a:rPr>
              <a:t>MySql</a:t>
            </a:r>
            <a:r>
              <a:rPr lang="en-US" dirty="0" smtClean="0">
                <a:solidFill>
                  <a:schemeClr val="accent1"/>
                </a:solidFill>
              </a:rPr>
              <a:t>  | </a:t>
            </a:r>
            <a:r>
              <a:rPr lang="en-US" dirty="0" err="1" smtClean="0">
                <a:solidFill>
                  <a:schemeClr val="accent1"/>
                </a:solidFill>
              </a:rPr>
              <a:t>Laragoan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Objectives of the Internship Projects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About the Project</a:t>
            </a:r>
            <a:endParaRPr dirty="0"/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Major Requirements</a:t>
            </a:r>
            <a:endParaRPr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Project Goals</a:t>
            </a:r>
            <a:endParaRPr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/>
              <a:t>Project -01</a:t>
            </a:r>
            <a:endParaRPr dirty="0"/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Project -</a:t>
            </a:r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236" name="Google Shape;236;p2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/>
              <a:t>Team</a:t>
            </a:r>
            <a:endParaRPr dirty="0"/>
          </a:p>
        </p:txBody>
      </p:sp>
      <p:sp>
        <p:nvSpPr>
          <p:cNvPr id="237" name="Google Shape;237;p23"/>
          <p:cNvSpPr/>
          <p:nvPr/>
        </p:nvSpPr>
        <p:spPr>
          <a:xfrm>
            <a:off x="3597855" y="3835194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3597856" y="2015863"/>
            <a:ext cx="428915" cy="426116"/>
            <a:chOff x="6226275" y="3911538"/>
            <a:chExt cx="900325" cy="894450"/>
          </a:xfrm>
        </p:grpSpPr>
        <p:sp>
          <p:nvSpPr>
            <p:cNvPr id="239" name="Google Shape;239;p23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3"/>
          <p:cNvSpPr/>
          <p:nvPr/>
        </p:nvSpPr>
        <p:spPr>
          <a:xfrm>
            <a:off x="3597844" y="2922788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3"/>
          <p:cNvGrpSpPr/>
          <p:nvPr/>
        </p:nvGrpSpPr>
        <p:grpSpPr>
          <a:xfrm>
            <a:off x="5109482" y="2921464"/>
            <a:ext cx="432964" cy="431586"/>
            <a:chOff x="5812000" y="2553488"/>
            <a:chExt cx="769850" cy="767400"/>
          </a:xfrm>
        </p:grpSpPr>
        <p:sp>
          <p:nvSpPr>
            <p:cNvPr id="249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3"/>
          <p:cNvSpPr/>
          <p:nvPr/>
        </p:nvSpPr>
        <p:spPr>
          <a:xfrm>
            <a:off x="5109480" y="3832541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5087875" y="2087844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ABOUT THE PROJECT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4876800" y="2411278"/>
            <a:ext cx="41910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This internship project involved creating two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web applications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using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PHP and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Laravel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 The first project was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portfolio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website developed with raw PHP to showcase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my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skills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and work experience. The second project was a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blog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site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built with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Laravel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which included features such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as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category-based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posting, post management,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commenting,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reply functionalities.</a:t>
            </a:r>
          </a:p>
        </p:txBody>
      </p:sp>
      <p:cxnSp>
        <p:nvCxnSpPr>
          <p:cNvPr id="298" name="Google Shape;298;p2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6"/>
          <p:cNvGrpSpPr/>
          <p:nvPr/>
        </p:nvGrpSpPr>
        <p:grpSpPr>
          <a:xfrm>
            <a:off x="2624430" y="1068391"/>
            <a:ext cx="373819" cy="412843"/>
            <a:chOff x="3040350" y="1113200"/>
            <a:chExt cx="1704600" cy="1882550"/>
          </a:xfrm>
        </p:grpSpPr>
        <p:sp>
          <p:nvSpPr>
            <p:cNvPr id="347" name="Google Shape;347;p26"/>
            <p:cNvSpPr/>
            <p:nvPr/>
          </p:nvSpPr>
          <p:spPr>
            <a:xfrm>
              <a:off x="3040350" y="2164475"/>
              <a:ext cx="1607250" cy="831275"/>
            </a:xfrm>
            <a:custGeom>
              <a:avLst/>
              <a:gdLst/>
              <a:ahLst/>
              <a:cxnLst/>
              <a:rect l="l" t="t" r="r" b="b"/>
              <a:pathLst>
                <a:path w="64290" h="33251" extrusionOk="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3073300" y="1113200"/>
              <a:ext cx="1671650" cy="924525"/>
            </a:xfrm>
            <a:custGeom>
              <a:avLst/>
              <a:gdLst/>
              <a:ahLst/>
              <a:cxnLst/>
              <a:rect l="l" t="t" r="r" b="b"/>
              <a:pathLst>
                <a:path w="66866" h="36981" extrusionOk="0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349" name="Google Shape;349;p26"/>
          <p:cNvGrpSpPr/>
          <p:nvPr/>
        </p:nvGrpSpPr>
        <p:grpSpPr>
          <a:xfrm>
            <a:off x="3390291" y="1782576"/>
            <a:ext cx="406573" cy="402537"/>
            <a:chOff x="462200" y="569000"/>
            <a:chExt cx="1901650" cy="1882775"/>
          </a:xfrm>
        </p:grpSpPr>
        <p:sp>
          <p:nvSpPr>
            <p:cNvPr id="350" name="Google Shape;350;p26"/>
            <p:cNvSpPr/>
            <p:nvPr/>
          </p:nvSpPr>
          <p:spPr>
            <a:xfrm>
              <a:off x="462200" y="890525"/>
              <a:ext cx="1573675" cy="1561250"/>
            </a:xfrm>
            <a:custGeom>
              <a:avLst/>
              <a:gdLst/>
              <a:ahLst/>
              <a:cxnLst/>
              <a:rect l="l" t="t" r="r" b="b"/>
              <a:pathLst>
                <a:path w="62947" h="62450" extrusionOk="0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198700" y="569000"/>
              <a:ext cx="1165150" cy="1158700"/>
            </a:xfrm>
            <a:custGeom>
              <a:avLst/>
              <a:gdLst/>
              <a:ahLst/>
              <a:cxnLst/>
              <a:rect l="l" t="t" r="r" b="b"/>
              <a:pathLst>
                <a:path w="46606" h="46348" extrusionOk="0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07825" y="1322925"/>
              <a:ext cx="159450" cy="146850"/>
            </a:xfrm>
            <a:custGeom>
              <a:avLst/>
              <a:gdLst/>
              <a:ahLst/>
              <a:cxnLst/>
              <a:rect l="l" t="t" r="r" b="b"/>
              <a:pathLst>
                <a:path w="6378" h="5874" extrusionOk="0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701000" y="1507650"/>
              <a:ext cx="373300" cy="440175"/>
            </a:xfrm>
            <a:custGeom>
              <a:avLst/>
              <a:gdLst/>
              <a:ahLst/>
              <a:cxnLst/>
              <a:rect l="l" t="t" r="r" b="b"/>
              <a:pathLst>
                <a:path w="14932" h="17607" extrusionOk="0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3208667" y="3620568"/>
            <a:ext cx="372185" cy="370679"/>
            <a:chOff x="4991125" y="2436850"/>
            <a:chExt cx="1890225" cy="1882575"/>
          </a:xfrm>
        </p:grpSpPr>
        <p:sp>
          <p:nvSpPr>
            <p:cNvPr id="355" name="Google Shape;355;p26"/>
            <p:cNvSpPr/>
            <p:nvPr/>
          </p:nvSpPr>
          <p:spPr>
            <a:xfrm>
              <a:off x="4991125" y="3057800"/>
              <a:ext cx="1890225" cy="1261625"/>
            </a:xfrm>
            <a:custGeom>
              <a:avLst/>
              <a:gdLst/>
              <a:ahLst/>
              <a:cxnLst/>
              <a:rect l="l" t="t" r="r" b="b"/>
              <a:pathLst>
                <a:path w="75609" h="50465" extrusionOk="0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5188800" y="2813650"/>
              <a:ext cx="1298100" cy="133575"/>
            </a:xfrm>
            <a:custGeom>
              <a:avLst/>
              <a:gdLst/>
              <a:ahLst/>
              <a:cxnLst/>
              <a:rect l="l" t="t" r="r" b="b"/>
              <a:pathLst>
                <a:path w="51924" h="5343" extrusionOk="0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56156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8518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6"/>
          <p:cNvGrpSpPr/>
          <p:nvPr/>
        </p:nvGrpSpPr>
        <p:grpSpPr>
          <a:xfrm>
            <a:off x="1112845" y="3454559"/>
            <a:ext cx="372245" cy="369356"/>
            <a:chOff x="5249675" y="238125"/>
            <a:chExt cx="1897275" cy="1882550"/>
          </a:xfrm>
        </p:grpSpPr>
        <p:sp>
          <p:nvSpPr>
            <p:cNvPr id="360" name="Google Shape;360;p26"/>
            <p:cNvSpPr/>
            <p:nvPr/>
          </p:nvSpPr>
          <p:spPr>
            <a:xfrm>
              <a:off x="5367350" y="1455300"/>
              <a:ext cx="290050" cy="110325"/>
            </a:xfrm>
            <a:custGeom>
              <a:avLst/>
              <a:gdLst/>
              <a:ahLst/>
              <a:cxnLst/>
              <a:rect l="l" t="t" r="r" b="b"/>
              <a:pathLst>
                <a:path w="11602" h="4413" extrusionOk="0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5367350" y="1234675"/>
              <a:ext cx="1661950" cy="276525"/>
            </a:xfrm>
            <a:custGeom>
              <a:avLst/>
              <a:gdLst/>
              <a:ahLst/>
              <a:cxnLst/>
              <a:rect l="l" t="t" r="r" b="b"/>
              <a:pathLst>
                <a:path w="66478" h="11061" extrusionOk="0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5249675" y="1675900"/>
              <a:ext cx="1897275" cy="444775"/>
            </a:xfrm>
            <a:custGeom>
              <a:avLst/>
              <a:gdLst/>
              <a:ahLst/>
              <a:cxnLst/>
              <a:rect l="l" t="t" r="r" b="b"/>
              <a:pathLst>
                <a:path w="75891" h="17791" extrusionOk="0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5856800" y="1455300"/>
              <a:ext cx="1172500" cy="276525"/>
            </a:xfrm>
            <a:custGeom>
              <a:avLst/>
              <a:gdLst/>
              <a:ahLst/>
              <a:cxnLst/>
              <a:rect l="l" t="t" r="r" b="b"/>
              <a:pathLst>
                <a:path w="46900" h="11061" extrusionOk="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5253500" y="238125"/>
              <a:ext cx="1889625" cy="886275"/>
            </a:xfrm>
            <a:custGeom>
              <a:avLst/>
              <a:gdLst/>
              <a:ahLst/>
              <a:cxnLst/>
              <a:rect l="l" t="t" r="r" b="b"/>
              <a:pathLst>
                <a:path w="75585" h="35451" extrusionOk="0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26"/>
          <p:cNvGrpSpPr/>
          <p:nvPr/>
        </p:nvGrpSpPr>
        <p:grpSpPr>
          <a:xfrm>
            <a:off x="1126337" y="1869842"/>
            <a:ext cx="357689" cy="347177"/>
            <a:chOff x="2652075" y="3639925"/>
            <a:chExt cx="1882575" cy="1827250"/>
          </a:xfrm>
        </p:grpSpPr>
        <p:sp>
          <p:nvSpPr>
            <p:cNvPr id="366" name="Google Shape;366;p26"/>
            <p:cNvSpPr/>
            <p:nvPr/>
          </p:nvSpPr>
          <p:spPr>
            <a:xfrm>
              <a:off x="2716200" y="3639925"/>
              <a:ext cx="628925" cy="694500"/>
            </a:xfrm>
            <a:custGeom>
              <a:avLst/>
              <a:gdLst/>
              <a:ahLst/>
              <a:cxnLst/>
              <a:rect l="l" t="t" r="r" b="b"/>
              <a:pathLst>
                <a:path w="25157" h="27780" extrusionOk="0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26275" y="3795950"/>
              <a:ext cx="282400" cy="286975"/>
            </a:xfrm>
            <a:custGeom>
              <a:avLst/>
              <a:gdLst/>
              <a:ahLst/>
              <a:cxnLst/>
              <a:rect l="l" t="t" r="r" b="b"/>
              <a:pathLst>
                <a:path w="11296" h="11479" extrusionOk="0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696600" y="3760800"/>
              <a:ext cx="318000" cy="258600"/>
            </a:xfrm>
            <a:custGeom>
              <a:avLst/>
              <a:gdLst/>
              <a:ahLst/>
              <a:cxnLst/>
              <a:rect l="l" t="t" r="r" b="b"/>
              <a:pathLst>
                <a:path w="12720" h="10344" extrusionOk="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980450" y="3991375"/>
              <a:ext cx="455350" cy="343050"/>
            </a:xfrm>
            <a:custGeom>
              <a:avLst/>
              <a:gdLst/>
              <a:ahLst/>
              <a:cxnLst/>
              <a:rect l="l" t="t" r="r" b="b"/>
              <a:pathLst>
                <a:path w="18214" h="13722" extrusionOk="0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3385675" y="4059600"/>
              <a:ext cx="602150" cy="274825"/>
            </a:xfrm>
            <a:custGeom>
              <a:avLst/>
              <a:gdLst/>
              <a:ahLst/>
              <a:cxnLst/>
              <a:rect l="l" t="t" r="r" b="b"/>
              <a:pathLst>
                <a:path w="24086" h="10993" extrusionOk="0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2705900" y="4710325"/>
              <a:ext cx="1774625" cy="756850"/>
            </a:xfrm>
            <a:custGeom>
              <a:avLst/>
              <a:gdLst/>
              <a:ahLst/>
              <a:cxnLst/>
              <a:rect l="l" t="t" r="r" b="b"/>
              <a:pathLst>
                <a:path w="70985" h="30274" extrusionOk="0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2652075" y="4447650"/>
              <a:ext cx="1882575" cy="149450"/>
            </a:xfrm>
            <a:custGeom>
              <a:avLst/>
              <a:gdLst/>
              <a:ahLst/>
              <a:cxnLst/>
              <a:rect l="l" t="t" r="r" b="b"/>
              <a:pathLst>
                <a:path w="75303" h="5978" extrusionOk="0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MAJOR REQUIREMENTS</a:t>
            </a:r>
            <a:endParaRPr/>
          </a:p>
        </p:txBody>
      </p:sp>
      <p:sp>
        <p:nvSpPr>
          <p:cNvPr id="564" name="Google Shape;564;p30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lt1"/>
                </a:solidFill>
                <a:latin typeface="Arial (Body)"/>
              </a:rPr>
              <a:t>MySQL database to store and manage data efficiently for both projects.</a:t>
            </a:r>
            <a:endParaRPr sz="900" dirty="0">
              <a:latin typeface="Arial (Body)"/>
            </a:endParaRPr>
          </a:p>
        </p:txBody>
      </p:sp>
      <p:sp>
        <p:nvSpPr>
          <p:cNvPr id="565" name="Google Shape;565;p30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lt1"/>
                </a:solidFill>
              </a:rPr>
              <a:t>HTML, CSS, and JavaScript to design and enhance user experience on both projects.</a:t>
            </a:r>
            <a:endParaRPr sz="900" dirty="0"/>
          </a:p>
        </p:txBody>
      </p:sp>
      <p:sp>
        <p:nvSpPr>
          <p:cNvPr id="566" name="Google Shape;566;p30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dirty="0" smtClean="0">
                <a:latin typeface="Arial (Body)"/>
              </a:rPr>
              <a:t>PHP for backend (portfolio project) and </a:t>
            </a:r>
            <a:r>
              <a:rPr lang="en-US" dirty="0" err="1" smtClean="0">
                <a:latin typeface="Arial (Body)"/>
              </a:rPr>
              <a:t>Laravel</a:t>
            </a:r>
            <a:r>
              <a:rPr lang="en-US" dirty="0" smtClean="0">
                <a:latin typeface="Arial (Body)"/>
              </a:rPr>
              <a:t> framework for blog project.</a:t>
            </a:r>
            <a:endParaRPr dirty="0">
              <a:latin typeface="Arial (Body)"/>
            </a:endParaRPr>
          </a:p>
        </p:txBody>
      </p:sp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900" b="1" dirty="0"/>
              <a:t>Database</a:t>
            </a:r>
            <a:endParaRPr sz="900" b="1" dirty="0"/>
          </a:p>
        </p:txBody>
      </p:sp>
      <p:sp>
        <p:nvSpPr>
          <p:cNvPr id="568" name="Google Shape;568;p30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900" b="1" dirty="0"/>
              <a:t>Frontend Skills</a:t>
            </a:r>
            <a:endParaRPr sz="900" b="1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900" b="1" dirty="0">
                <a:latin typeface="Arial (Body)"/>
              </a:rPr>
              <a:t>Programming Languages</a:t>
            </a:r>
            <a:endParaRPr sz="900" b="1" dirty="0">
              <a:latin typeface="Arial (Body)"/>
            </a:endParaRPr>
          </a:p>
        </p:txBody>
      </p:sp>
      <p:sp>
        <p:nvSpPr>
          <p:cNvPr id="570" name="Google Shape;570;p30"/>
          <p:cNvSpPr/>
          <p:nvPr/>
        </p:nvSpPr>
        <p:spPr>
          <a:xfrm>
            <a:off x="1916500" y="3140312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0"/>
          <p:cNvSpPr/>
          <p:nvPr/>
        </p:nvSpPr>
        <p:spPr>
          <a:xfrm>
            <a:off x="2118344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0"/>
          <p:cNvSpPr/>
          <p:nvPr/>
        </p:nvSpPr>
        <p:spPr>
          <a:xfrm>
            <a:off x="2613395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0"/>
          <p:cNvSpPr/>
          <p:nvPr/>
        </p:nvSpPr>
        <p:spPr>
          <a:xfrm>
            <a:off x="2268942" y="2012352"/>
            <a:ext cx="727410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0"/>
          <p:cNvSpPr/>
          <p:nvPr/>
        </p:nvSpPr>
        <p:spPr>
          <a:xfrm>
            <a:off x="2177636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0"/>
          <p:cNvSpPr/>
          <p:nvPr/>
        </p:nvSpPr>
        <p:spPr>
          <a:xfrm>
            <a:off x="4057680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0"/>
          <p:cNvSpPr/>
          <p:nvPr/>
        </p:nvSpPr>
        <p:spPr>
          <a:xfrm>
            <a:off x="3855009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0"/>
          <p:cNvSpPr/>
          <p:nvPr/>
        </p:nvSpPr>
        <p:spPr>
          <a:xfrm>
            <a:off x="4551923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0"/>
          <p:cNvSpPr/>
          <p:nvPr/>
        </p:nvSpPr>
        <p:spPr>
          <a:xfrm>
            <a:off x="4207470" y="2012389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0"/>
          <p:cNvSpPr/>
          <p:nvPr/>
        </p:nvSpPr>
        <p:spPr>
          <a:xfrm>
            <a:off x="4116163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0"/>
          <p:cNvSpPr/>
          <p:nvPr/>
        </p:nvSpPr>
        <p:spPr>
          <a:xfrm>
            <a:off x="5793536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0"/>
          <p:cNvSpPr/>
          <p:nvPr/>
        </p:nvSpPr>
        <p:spPr>
          <a:xfrm>
            <a:off x="5990605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0"/>
          <p:cNvSpPr/>
          <p:nvPr/>
        </p:nvSpPr>
        <p:spPr>
          <a:xfrm>
            <a:off x="6490450" y="2264371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0"/>
          <p:cNvSpPr/>
          <p:nvPr/>
        </p:nvSpPr>
        <p:spPr>
          <a:xfrm>
            <a:off x="6147595" y="2012389"/>
            <a:ext cx="725812" cy="641005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0"/>
          <p:cNvSpPr/>
          <p:nvPr/>
        </p:nvSpPr>
        <p:spPr>
          <a:xfrm>
            <a:off x="6056289" y="1992067"/>
            <a:ext cx="794695" cy="682102"/>
          </a:xfrm>
          <a:custGeom>
            <a:avLst/>
            <a:gdLst/>
            <a:ahLst/>
            <a:cxnLst/>
            <a:rect l="l" t="t" r="r" b="b"/>
            <a:pathLst>
              <a:path w="42271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5" name="Google Shape;585;p30"/>
          <p:cNvGrpSpPr/>
          <p:nvPr/>
        </p:nvGrpSpPr>
        <p:grpSpPr>
          <a:xfrm>
            <a:off x="2485018" y="2203442"/>
            <a:ext cx="295272" cy="295272"/>
            <a:chOff x="1190625" y="238125"/>
            <a:chExt cx="5226050" cy="5226050"/>
          </a:xfrm>
        </p:grpSpPr>
        <p:sp>
          <p:nvSpPr>
            <p:cNvPr id="586" name="Google Shape;586;p30"/>
            <p:cNvSpPr/>
            <p:nvPr/>
          </p:nvSpPr>
          <p:spPr>
            <a:xfrm>
              <a:off x="1190625" y="1515525"/>
              <a:ext cx="1645000" cy="2151125"/>
            </a:xfrm>
            <a:custGeom>
              <a:avLst/>
              <a:gdLst/>
              <a:ahLst/>
              <a:cxnLst/>
              <a:rect l="l" t="t" r="r" b="b"/>
              <a:pathLst>
                <a:path w="65800" h="86045" extrusionOk="0">
                  <a:moveTo>
                    <a:pt x="15900" y="1"/>
                  </a:moveTo>
                  <a:cubicBezTo>
                    <a:pt x="15179" y="1"/>
                    <a:pt x="14457" y="360"/>
                    <a:pt x="14044" y="1081"/>
                  </a:cubicBezTo>
                  <a:cubicBezTo>
                    <a:pt x="5120" y="16475"/>
                    <a:pt x="0" y="34358"/>
                    <a:pt x="0" y="53434"/>
                  </a:cubicBezTo>
                  <a:cubicBezTo>
                    <a:pt x="0" y="64269"/>
                    <a:pt x="1648" y="74718"/>
                    <a:pt x="4716" y="84536"/>
                  </a:cubicBezTo>
                  <a:cubicBezTo>
                    <a:pt x="4997" y="85431"/>
                    <a:pt x="5821" y="86044"/>
                    <a:pt x="6750" y="86044"/>
                  </a:cubicBezTo>
                  <a:lnTo>
                    <a:pt x="63117" y="86044"/>
                  </a:lnTo>
                  <a:cubicBezTo>
                    <a:pt x="64766" y="86044"/>
                    <a:pt x="65800" y="84256"/>
                    <a:pt x="64976" y="82836"/>
                  </a:cubicBezTo>
                  <a:lnTo>
                    <a:pt x="17743" y="1064"/>
                  </a:lnTo>
                  <a:cubicBezTo>
                    <a:pt x="17332" y="356"/>
                    <a:pt x="16617" y="1"/>
                    <a:pt x="15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1865625" y="238125"/>
              <a:ext cx="2005325" cy="2148975"/>
            </a:xfrm>
            <a:custGeom>
              <a:avLst/>
              <a:gdLst/>
              <a:ahLst/>
              <a:cxnLst/>
              <a:rect l="l" t="t" r="r" b="b"/>
              <a:pathLst>
                <a:path w="80213" h="85959" extrusionOk="0">
                  <a:moveTo>
                    <a:pt x="77530" y="0"/>
                  </a:moveTo>
                  <a:cubicBezTo>
                    <a:pt x="47163" y="0"/>
                    <a:pt x="19847" y="12939"/>
                    <a:pt x="754" y="33610"/>
                  </a:cubicBezTo>
                  <a:cubicBezTo>
                    <a:pt x="105" y="34294"/>
                    <a:pt x="0" y="35311"/>
                    <a:pt x="456" y="36135"/>
                  </a:cubicBezTo>
                  <a:lnTo>
                    <a:pt x="28614" y="84893"/>
                  </a:lnTo>
                  <a:cubicBezTo>
                    <a:pt x="29026" y="85603"/>
                    <a:pt x="29749" y="85958"/>
                    <a:pt x="30472" y="85958"/>
                  </a:cubicBezTo>
                  <a:cubicBezTo>
                    <a:pt x="31195" y="85958"/>
                    <a:pt x="31918" y="85603"/>
                    <a:pt x="32330" y="84893"/>
                  </a:cubicBezTo>
                  <a:lnTo>
                    <a:pt x="79406" y="3208"/>
                  </a:lnTo>
                  <a:cubicBezTo>
                    <a:pt x="80212" y="1788"/>
                    <a:pt x="79195" y="0"/>
                    <a:pt x="77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4772975" y="2037400"/>
              <a:ext cx="1643700" cy="2149150"/>
            </a:xfrm>
            <a:custGeom>
              <a:avLst/>
              <a:gdLst/>
              <a:ahLst/>
              <a:cxnLst/>
              <a:rect l="l" t="t" r="r" b="b"/>
              <a:pathLst>
                <a:path w="65748" h="85966" extrusionOk="0">
                  <a:moveTo>
                    <a:pt x="2683" y="0"/>
                  </a:moveTo>
                  <a:cubicBezTo>
                    <a:pt x="1035" y="0"/>
                    <a:pt x="0" y="1789"/>
                    <a:pt x="824" y="3209"/>
                  </a:cubicBezTo>
                  <a:lnTo>
                    <a:pt x="48022" y="84893"/>
                  </a:lnTo>
                  <a:cubicBezTo>
                    <a:pt x="48433" y="85610"/>
                    <a:pt x="49149" y="85965"/>
                    <a:pt x="49865" y="85965"/>
                  </a:cubicBezTo>
                  <a:cubicBezTo>
                    <a:pt x="50586" y="85965"/>
                    <a:pt x="51308" y="85606"/>
                    <a:pt x="51721" y="84893"/>
                  </a:cubicBezTo>
                  <a:cubicBezTo>
                    <a:pt x="60646" y="69500"/>
                    <a:pt x="65748" y="51617"/>
                    <a:pt x="65748" y="32559"/>
                  </a:cubicBezTo>
                  <a:cubicBezTo>
                    <a:pt x="65748" y="21741"/>
                    <a:pt x="64117" y="11327"/>
                    <a:pt x="61066" y="1508"/>
                  </a:cubicBezTo>
                  <a:cubicBezTo>
                    <a:pt x="60786" y="614"/>
                    <a:pt x="59962" y="0"/>
                    <a:pt x="59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3595225" y="300300"/>
              <a:ext cx="2493600" cy="1326850"/>
            </a:xfrm>
            <a:custGeom>
              <a:avLst/>
              <a:gdLst/>
              <a:ahLst/>
              <a:cxnLst/>
              <a:rect l="l" t="t" r="r" b="b"/>
              <a:pathLst>
                <a:path w="99744" h="53074" extrusionOk="0">
                  <a:moveTo>
                    <a:pt x="30831" y="0"/>
                  </a:moveTo>
                  <a:cubicBezTo>
                    <a:pt x="30083" y="0"/>
                    <a:pt x="29374" y="393"/>
                    <a:pt x="28999" y="1072"/>
                  </a:cubicBezTo>
                  <a:lnTo>
                    <a:pt x="807" y="49865"/>
                  </a:lnTo>
                  <a:cubicBezTo>
                    <a:pt x="0" y="51303"/>
                    <a:pt x="1017" y="53074"/>
                    <a:pt x="2665" y="53074"/>
                  </a:cubicBezTo>
                  <a:lnTo>
                    <a:pt x="97078" y="53056"/>
                  </a:lnTo>
                  <a:cubicBezTo>
                    <a:pt x="98709" y="53056"/>
                    <a:pt x="99743" y="51286"/>
                    <a:pt x="98919" y="49865"/>
                  </a:cubicBezTo>
                  <a:cubicBezTo>
                    <a:pt x="84542" y="24952"/>
                    <a:pt x="60190" y="6525"/>
                    <a:pt x="31313" y="55"/>
                  </a:cubicBezTo>
                  <a:cubicBezTo>
                    <a:pt x="31153" y="18"/>
                    <a:pt x="30991" y="0"/>
                    <a:pt x="30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1519350" y="4075125"/>
              <a:ext cx="2490100" cy="1326425"/>
            </a:xfrm>
            <a:custGeom>
              <a:avLst/>
              <a:gdLst/>
              <a:ahLst/>
              <a:cxnLst/>
              <a:rect l="l" t="t" r="r" b="b"/>
              <a:pathLst>
                <a:path w="99604" h="53057" extrusionOk="0">
                  <a:moveTo>
                    <a:pt x="96921" y="1"/>
                  </a:moveTo>
                  <a:lnTo>
                    <a:pt x="2683" y="88"/>
                  </a:lnTo>
                  <a:cubicBezTo>
                    <a:pt x="1052" y="106"/>
                    <a:pt x="0" y="1877"/>
                    <a:pt x="825" y="3297"/>
                  </a:cubicBezTo>
                  <a:cubicBezTo>
                    <a:pt x="15201" y="28141"/>
                    <a:pt x="39484" y="46515"/>
                    <a:pt x="68290" y="53002"/>
                  </a:cubicBezTo>
                  <a:cubicBezTo>
                    <a:pt x="68451" y="53039"/>
                    <a:pt x="68613" y="53057"/>
                    <a:pt x="68773" y="53057"/>
                  </a:cubicBezTo>
                  <a:cubicBezTo>
                    <a:pt x="69521" y="53057"/>
                    <a:pt x="70232" y="52664"/>
                    <a:pt x="70622" y="51985"/>
                  </a:cubicBezTo>
                  <a:lnTo>
                    <a:pt x="98779" y="3209"/>
                  </a:lnTo>
                  <a:cubicBezTo>
                    <a:pt x="99603" y="1789"/>
                    <a:pt x="98569" y="1"/>
                    <a:pt x="96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3733275" y="3314750"/>
              <a:ext cx="2008825" cy="2149425"/>
            </a:xfrm>
            <a:custGeom>
              <a:avLst/>
              <a:gdLst/>
              <a:ahLst/>
              <a:cxnLst/>
              <a:rect l="l" t="t" r="r" b="b"/>
              <a:pathLst>
                <a:path w="80353" h="85977" extrusionOk="0">
                  <a:moveTo>
                    <a:pt x="49872" y="1"/>
                  </a:moveTo>
                  <a:cubicBezTo>
                    <a:pt x="49154" y="1"/>
                    <a:pt x="48435" y="356"/>
                    <a:pt x="48023" y="1066"/>
                  </a:cubicBezTo>
                  <a:lnTo>
                    <a:pt x="825" y="82768"/>
                  </a:lnTo>
                  <a:cubicBezTo>
                    <a:pt x="1" y="84188"/>
                    <a:pt x="1035" y="85977"/>
                    <a:pt x="2666" y="85977"/>
                  </a:cubicBezTo>
                  <a:lnTo>
                    <a:pt x="2824" y="85977"/>
                  </a:lnTo>
                  <a:cubicBezTo>
                    <a:pt x="33173" y="85977"/>
                    <a:pt x="60506" y="73037"/>
                    <a:pt x="79599" y="52367"/>
                  </a:cubicBezTo>
                  <a:cubicBezTo>
                    <a:pt x="80248" y="51683"/>
                    <a:pt x="80353" y="50666"/>
                    <a:pt x="79897" y="49842"/>
                  </a:cubicBezTo>
                  <a:lnTo>
                    <a:pt x="51722" y="1066"/>
                  </a:lnTo>
                  <a:cubicBezTo>
                    <a:pt x="51310" y="356"/>
                    <a:pt x="50591" y="1"/>
                    <a:pt x="49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0"/>
          <p:cNvGrpSpPr/>
          <p:nvPr/>
        </p:nvGrpSpPr>
        <p:grpSpPr>
          <a:xfrm>
            <a:off x="4409906" y="2192159"/>
            <a:ext cx="317750" cy="317849"/>
            <a:chOff x="1191425" y="238125"/>
            <a:chExt cx="5217575" cy="5219200"/>
          </a:xfrm>
        </p:grpSpPr>
        <p:sp>
          <p:nvSpPr>
            <p:cNvPr id="593" name="Google Shape;593;p30"/>
            <p:cNvSpPr/>
            <p:nvPr/>
          </p:nvSpPr>
          <p:spPr>
            <a:xfrm>
              <a:off x="1191425" y="30010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1" y="0"/>
                  </a:moveTo>
                  <a:cubicBezTo>
                    <a:pt x="1469" y="25607"/>
                    <a:pt x="12168" y="49484"/>
                    <a:pt x="30435" y="67784"/>
                  </a:cubicBezTo>
                  <a:cubicBezTo>
                    <a:pt x="48898" y="86247"/>
                    <a:pt x="73069" y="96946"/>
                    <a:pt x="98969" y="98251"/>
                  </a:cubicBezTo>
                  <a:lnTo>
                    <a:pt x="98969" y="55030"/>
                  </a:lnTo>
                  <a:cubicBezTo>
                    <a:pt x="69644" y="52485"/>
                    <a:pt x="46158" y="29228"/>
                    <a:pt x="43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3972275" y="3001025"/>
              <a:ext cx="2436725" cy="2453850"/>
            </a:xfrm>
            <a:custGeom>
              <a:avLst/>
              <a:gdLst/>
              <a:ahLst/>
              <a:cxnLst/>
              <a:rect l="l" t="t" r="r" b="b"/>
              <a:pathLst>
                <a:path w="97469" h="98154" extrusionOk="0">
                  <a:moveTo>
                    <a:pt x="54215" y="0"/>
                  </a:moveTo>
                  <a:cubicBezTo>
                    <a:pt x="51344" y="28706"/>
                    <a:pt x="28608" y="51670"/>
                    <a:pt x="0" y="54867"/>
                  </a:cubicBezTo>
                  <a:lnTo>
                    <a:pt x="0" y="98153"/>
                  </a:lnTo>
                  <a:cubicBezTo>
                    <a:pt x="25313" y="96522"/>
                    <a:pt x="48898" y="85888"/>
                    <a:pt x="67034" y="67784"/>
                  </a:cubicBezTo>
                  <a:cubicBezTo>
                    <a:pt x="85301" y="49484"/>
                    <a:pt x="96001" y="25607"/>
                    <a:pt x="97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1191425" y="2381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98969" y="0"/>
                  </a:moveTo>
                  <a:cubicBezTo>
                    <a:pt x="73069" y="1305"/>
                    <a:pt x="48898" y="12004"/>
                    <a:pt x="30435" y="30467"/>
                  </a:cubicBezTo>
                  <a:cubicBezTo>
                    <a:pt x="12168" y="48767"/>
                    <a:pt x="1469" y="72644"/>
                    <a:pt x="1" y="98251"/>
                  </a:cubicBezTo>
                  <a:lnTo>
                    <a:pt x="43255" y="98251"/>
                  </a:lnTo>
                  <a:cubicBezTo>
                    <a:pt x="46158" y="69024"/>
                    <a:pt x="69644" y="45766"/>
                    <a:pt x="98969" y="43221"/>
                  </a:cubicBezTo>
                  <a:lnTo>
                    <a:pt x="98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3972275" y="240550"/>
              <a:ext cx="2436725" cy="2453875"/>
            </a:xfrm>
            <a:custGeom>
              <a:avLst/>
              <a:gdLst/>
              <a:ahLst/>
              <a:cxnLst/>
              <a:rect l="l" t="t" r="r" b="b"/>
              <a:pathLst>
                <a:path w="97469" h="98155" extrusionOk="0">
                  <a:moveTo>
                    <a:pt x="0" y="1"/>
                  </a:moveTo>
                  <a:lnTo>
                    <a:pt x="0" y="43287"/>
                  </a:lnTo>
                  <a:cubicBezTo>
                    <a:pt x="28608" y="46484"/>
                    <a:pt x="51344" y="69449"/>
                    <a:pt x="54215" y="98154"/>
                  </a:cubicBezTo>
                  <a:lnTo>
                    <a:pt x="97469" y="98154"/>
                  </a:lnTo>
                  <a:cubicBezTo>
                    <a:pt x="96001" y="72547"/>
                    <a:pt x="85301" y="48670"/>
                    <a:pt x="67034" y="30370"/>
                  </a:cubicBezTo>
                  <a:cubicBezTo>
                    <a:pt x="48898" y="12266"/>
                    <a:pt x="25313" y="163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3054850" y="2520700"/>
              <a:ext cx="680950" cy="715200"/>
            </a:xfrm>
            <a:custGeom>
              <a:avLst/>
              <a:gdLst/>
              <a:ahLst/>
              <a:cxnLst/>
              <a:rect l="l" t="t" r="r" b="b"/>
              <a:pathLst>
                <a:path w="27238" h="28608" extrusionOk="0">
                  <a:moveTo>
                    <a:pt x="0" y="0"/>
                  </a:moveTo>
                  <a:lnTo>
                    <a:pt x="0" y="6948"/>
                  </a:lnTo>
                  <a:lnTo>
                    <a:pt x="0" y="15364"/>
                  </a:lnTo>
                  <a:cubicBezTo>
                    <a:pt x="0" y="16734"/>
                    <a:pt x="130" y="18039"/>
                    <a:pt x="391" y="19213"/>
                  </a:cubicBezTo>
                  <a:cubicBezTo>
                    <a:pt x="1761" y="25215"/>
                    <a:pt x="6459" y="28608"/>
                    <a:pt x="13635" y="28608"/>
                  </a:cubicBezTo>
                  <a:cubicBezTo>
                    <a:pt x="18430" y="28608"/>
                    <a:pt x="22116" y="27074"/>
                    <a:pt x="24432" y="24269"/>
                  </a:cubicBezTo>
                  <a:cubicBezTo>
                    <a:pt x="26259" y="22084"/>
                    <a:pt x="27238" y="19083"/>
                    <a:pt x="27238" y="15364"/>
                  </a:cubicBezTo>
                  <a:lnTo>
                    <a:pt x="27238" y="0"/>
                  </a:lnTo>
                  <a:lnTo>
                    <a:pt x="17974" y="0"/>
                  </a:lnTo>
                  <a:lnTo>
                    <a:pt x="17974" y="6948"/>
                  </a:lnTo>
                  <a:lnTo>
                    <a:pt x="17974" y="15103"/>
                  </a:lnTo>
                  <a:cubicBezTo>
                    <a:pt x="17974" y="16930"/>
                    <a:pt x="17680" y="18267"/>
                    <a:pt x="17125" y="19213"/>
                  </a:cubicBezTo>
                  <a:cubicBezTo>
                    <a:pt x="16375" y="20453"/>
                    <a:pt x="15201" y="20975"/>
                    <a:pt x="13700" y="20975"/>
                  </a:cubicBezTo>
                  <a:cubicBezTo>
                    <a:pt x="12200" y="20975"/>
                    <a:pt x="11026" y="20453"/>
                    <a:pt x="10275" y="19213"/>
                  </a:cubicBezTo>
                  <a:cubicBezTo>
                    <a:pt x="9721" y="18267"/>
                    <a:pt x="9427" y="16930"/>
                    <a:pt x="9427" y="15103"/>
                  </a:cubicBezTo>
                  <a:lnTo>
                    <a:pt x="9427" y="6948"/>
                  </a:lnTo>
                  <a:lnTo>
                    <a:pt x="9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3818950" y="2520700"/>
              <a:ext cx="776375" cy="698900"/>
            </a:xfrm>
            <a:custGeom>
              <a:avLst/>
              <a:gdLst/>
              <a:ahLst/>
              <a:cxnLst/>
              <a:rect l="l" t="t" r="r" b="b"/>
              <a:pathLst>
                <a:path w="31055" h="27956" extrusionOk="0">
                  <a:moveTo>
                    <a:pt x="360" y="0"/>
                  </a:moveTo>
                  <a:lnTo>
                    <a:pt x="10113" y="13863"/>
                  </a:lnTo>
                  <a:lnTo>
                    <a:pt x="6264" y="19213"/>
                  </a:lnTo>
                  <a:lnTo>
                    <a:pt x="6133" y="19409"/>
                  </a:lnTo>
                  <a:lnTo>
                    <a:pt x="1" y="27955"/>
                  </a:lnTo>
                  <a:lnTo>
                    <a:pt x="10733" y="27955"/>
                  </a:lnTo>
                  <a:lnTo>
                    <a:pt x="15463" y="20485"/>
                  </a:lnTo>
                  <a:lnTo>
                    <a:pt x="20290" y="27955"/>
                  </a:lnTo>
                  <a:lnTo>
                    <a:pt x="31055" y="27955"/>
                  </a:lnTo>
                  <a:lnTo>
                    <a:pt x="24825" y="19213"/>
                  </a:lnTo>
                  <a:lnTo>
                    <a:pt x="20747" y="13505"/>
                  </a:lnTo>
                  <a:lnTo>
                    <a:pt x="25477" y="6948"/>
                  </a:lnTo>
                  <a:lnTo>
                    <a:pt x="30468" y="0"/>
                  </a:lnTo>
                  <a:lnTo>
                    <a:pt x="20323" y="0"/>
                  </a:lnTo>
                  <a:lnTo>
                    <a:pt x="15724" y="6948"/>
                  </a:lnTo>
                  <a:lnTo>
                    <a:pt x="15691" y="7013"/>
                  </a:lnTo>
                  <a:lnTo>
                    <a:pt x="15658" y="6948"/>
                  </a:lnTo>
                  <a:lnTo>
                    <a:pt x="10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30"/>
          <p:cNvSpPr/>
          <p:nvPr/>
        </p:nvSpPr>
        <p:spPr>
          <a:xfrm>
            <a:off x="6363675" y="2174113"/>
            <a:ext cx="317516" cy="317516"/>
          </a:xfrm>
          <a:custGeom>
            <a:avLst/>
            <a:gdLst/>
            <a:ahLst/>
            <a:cxnLst/>
            <a:rect l="l" t="t" r="r" b="b"/>
            <a:pathLst>
              <a:path w="187325" h="187325" extrusionOk="0">
                <a:moveTo>
                  <a:pt x="102235" y="36195"/>
                </a:moveTo>
                <a:cubicBezTo>
                  <a:pt x="106045" y="36195"/>
                  <a:pt x="109220" y="37465"/>
                  <a:pt x="112395" y="40005"/>
                </a:cubicBezTo>
                <a:cubicBezTo>
                  <a:pt x="114935" y="42545"/>
                  <a:pt x="116205" y="45720"/>
                  <a:pt x="116205" y="49530"/>
                </a:cubicBezTo>
                <a:cubicBezTo>
                  <a:pt x="116205" y="53340"/>
                  <a:pt x="114935" y="56515"/>
                  <a:pt x="112395" y="59055"/>
                </a:cubicBezTo>
                <a:cubicBezTo>
                  <a:pt x="109220" y="61595"/>
                  <a:pt x="106045" y="62865"/>
                  <a:pt x="102235" y="62865"/>
                </a:cubicBezTo>
                <a:cubicBezTo>
                  <a:pt x="98425" y="62865"/>
                  <a:pt x="94615" y="61595"/>
                  <a:pt x="92075" y="59055"/>
                </a:cubicBezTo>
                <a:cubicBezTo>
                  <a:pt x="88900" y="56515"/>
                  <a:pt x="87630" y="53340"/>
                  <a:pt x="87630" y="49530"/>
                </a:cubicBezTo>
                <a:cubicBezTo>
                  <a:pt x="87630" y="45720"/>
                  <a:pt x="88900" y="42545"/>
                  <a:pt x="92075" y="40005"/>
                </a:cubicBezTo>
                <a:cubicBezTo>
                  <a:pt x="94615" y="37465"/>
                  <a:pt x="98425" y="36195"/>
                  <a:pt x="102235" y="36195"/>
                </a:cubicBezTo>
                <a:close/>
                <a:moveTo>
                  <a:pt x="88900" y="74930"/>
                </a:moveTo>
                <a:cubicBezTo>
                  <a:pt x="94615" y="74930"/>
                  <a:pt x="99060" y="76200"/>
                  <a:pt x="102235" y="79375"/>
                </a:cubicBezTo>
                <a:cubicBezTo>
                  <a:pt x="105410" y="81915"/>
                  <a:pt x="106680" y="85725"/>
                  <a:pt x="106680" y="90170"/>
                </a:cubicBezTo>
                <a:cubicBezTo>
                  <a:pt x="106680" y="90805"/>
                  <a:pt x="106680" y="92710"/>
                  <a:pt x="106680" y="95250"/>
                </a:cubicBezTo>
                <a:cubicBezTo>
                  <a:pt x="106045" y="97155"/>
                  <a:pt x="106045" y="99695"/>
                  <a:pt x="105410" y="101600"/>
                </a:cubicBezTo>
                <a:lnTo>
                  <a:pt x="99060" y="122555"/>
                </a:lnTo>
                <a:cubicBezTo>
                  <a:pt x="99060" y="124460"/>
                  <a:pt x="98425" y="126365"/>
                  <a:pt x="97790" y="128270"/>
                </a:cubicBezTo>
                <a:cubicBezTo>
                  <a:pt x="97790" y="130810"/>
                  <a:pt x="97155" y="132715"/>
                  <a:pt x="97155" y="133350"/>
                </a:cubicBezTo>
                <a:cubicBezTo>
                  <a:pt x="97155" y="136525"/>
                  <a:pt x="97790" y="138430"/>
                  <a:pt x="99060" y="139065"/>
                </a:cubicBezTo>
                <a:cubicBezTo>
                  <a:pt x="100330" y="140335"/>
                  <a:pt x="102870" y="140970"/>
                  <a:pt x="106045" y="140970"/>
                </a:cubicBezTo>
                <a:cubicBezTo>
                  <a:pt x="107315" y="140970"/>
                  <a:pt x="109220" y="140335"/>
                  <a:pt x="111125" y="140335"/>
                </a:cubicBezTo>
                <a:cubicBezTo>
                  <a:pt x="112395" y="139700"/>
                  <a:pt x="114300" y="139065"/>
                  <a:pt x="114935" y="138430"/>
                </a:cubicBezTo>
                <a:lnTo>
                  <a:pt x="114935" y="138430"/>
                </a:lnTo>
                <a:lnTo>
                  <a:pt x="113030" y="145415"/>
                </a:lnTo>
                <a:cubicBezTo>
                  <a:pt x="108585" y="147320"/>
                  <a:pt x="104775" y="148590"/>
                  <a:pt x="101600" y="149860"/>
                </a:cubicBezTo>
                <a:cubicBezTo>
                  <a:pt x="99060" y="150495"/>
                  <a:pt x="95250" y="151130"/>
                  <a:pt x="91440" y="151130"/>
                </a:cubicBezTo>
                <a:cubicBezTo>
                  <a:pt x="85725" y="151130"/>
                  <a:pt x="81280" y="149860"/>
                  <a:pt x="78105" y="146685"/>
                </a:cubicBezTo>
                <a:cubicBezTo>
                  <a:pt x="74930" y="144145"/>
                  <a:pt x="73025" y="140335"/>
                  <a:pt x="73025" y="135890"/>
                </a:cubicBezTo>
                <a:cubicBezTo>
                  <a:pt x="73025" y="134620"/>
                  <a:pt x="73660" y="132715"/>
                  <a:pt x="73660" y="130810"/>
                </a:cubicBezTo>
                <a:cubicBezTo>
                  <a:pt x="73660" y="128905"/>
                  <a:pt x="74295" y="127000"/>
                  <a:pt x="74930" y="124460"/>
                </a:cubicBezTo>
                <a:lnTo>
                  <a:pt x="80645" y="103505"/>
                </a:lnTo>
                <a:cubicBezTo>
                  <a:pt x="81280" y="101600"/>
                  <a:pt x="81915" y="99695"/>
                  <a:pt x="81915" y="97790"/>
                </a:cubicBezTo>
                <a:cubicBezTo>
                  <a:pt x="82550" y="95885"/>
                  <a:pt x="82550" y="93980"/>
                  <a:pt x="82550" y="92710"/>
                </a:cubicBezTo>
                <a:cubicBezTo>
                  <a:pt x="82550" y="90170"/>
                  <a:pt x="81915" y="88265"/>
                  <a:pt x="81280" y="86995"/>
                </a:cubicBezTo>
                <a:cubicBezTo>
                  <a:pt x="80010" y="85725"/>
                  <a:pt x="77470" y="85090"/>
                  <a:pt x="74295" y="85090"/>
                </a:cubicBezTo>
                <a:cubicBezTo>
                  <a:pt x="73025" y="85090"/>
                  <a:pt x="71120" y="85725"/>
                  <a:pt x="69850" y="85725"/>
                </a:cubicBezTo>
                <a:cubicBezTo>
                  <a:pt x="67945" y="86360"/>
                  <a:pt x="66675" y="86995"/>
                  <a:pt x="65405" y="87630"/>
                </a:cubicBezTo>
                <a:lnTo>
                  <a:pt x="67310" y="80645"/>
                </a:lnTo>
                <a:cubicBezTo>
                  <a:pt x="71120" y="79375"/>
                  <a:pt x="74930" y="78105"/>
                  <a:pt x="78740" y="76835"/>
                </a:cubicBezTo>
                <a:cubicBezTo>
                  <a:pt x="81915" y="75565"/>
                  <a:pt x="85725" y="74930"/>
                  <a:pt x="88900" y="74930"/>
                </a:cubicBezTo>
                <a:close/>
                <a:moveTo>
                  <a:pt x="93980" y="0"/>
                </a:moveTo>
                <a:cubicBezTo>
                  <a:pt x="41910" y="0"/>
                  <a:pt x="0" y="41910"/>
                  <a:pt x="0" y="93980"/>
                </a:cubicBezTo>
                <a:cubicBezTo>
                  <a:pt x="0" y="145415"/>
                  <a:pt x="41910" y="187325"/>
                  <a:pt x="93980" y="187325"/>
                </a:cubicBezTo>
                <a:cubicBezTo>
                  <a:pt x="145415" y="187325"/>
                  <a:pt x="187325" y="145415"/>
                  <a:pt x="187325" y="93980"/>
                </a:cubicBezTo>
                <a:cubicBezTo>
                  <a:pt x="187325" y="41910"/>
                  <a:pt x="145415" y="0"/>
                  <a:pt x="93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2"/>
          <p:cNvSpPr/>
          <p:nvPr/>
        </p:nvSpPr>
        <p:spPr>
          <a:xfrm>
            <a:off x="1614200" y="3251700"/>
            <a:ext cx="1581300" cy="19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2"/>
          <p:cNvSpPr/>
          <p:nvPr/>
        </p:nvSpPr>
        <p:spPr>
          <a:xfrm>
            <a:off x="3781350" y="2876850"/>
            <a:ext cx="1581300" cy="22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2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Project </a:t>
            </a:r>
            <a:r>
              <a:rPr lang="es" dirty="0" smtClean="0">
                <a:solidFill>
                  <a:srgbClr val="FFFFFF"/>
                </a:solidFill>
              </a:rPr>
              <a:t>GOALS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623" name="Google Shape;623;p32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>
                <a:solidFill>
                  <a:srgbClr val="0E2A47"/>
                </a:solidFill>
              </a:rPr>
              <a:t>Provide easy content management features for authors and admins, allowing them to organize and update content efficiently.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4" name="Google Shape;624;p32"/>
          <p:cNvSpPr/>
          <p:nvPr/>
        </p:nvSpPr>
        <p:spPr>
          <a:xfrm>
            <a:off x="5948500" y="2555400"/>
            <a:ext cx="1581300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2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>
                <a:solidFill>
                  <a:srgbClr val="0E2A47"/>
                </a:solidFill>
              </a:rPr>
              <a:t>Improve PHP and </a:t>
            </a:r>
            <a:r>
              <a:rPr lang="en-US" dirty="0" err="1">
                <a:solidFill>
                  <a:srgbClr val="0E2A47"/>
                </a:solidFill>
              </a:rPr>
              <a:t>Laravel</a:t>
            </a:r>
            <a:r>
              <a:rPr lang="en-US" dirty="0">
                <a:solidFill>
                  <a:srgbClr val="0E2A47"/>
                </a:solidFill>
              </a:rPr>
              <a:t> skills by working on real-world projects, focusing on both frontend and backend functionalities.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6" name="Google Shape;626;p32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rgbClr val="0E2A47"/>
                </a:solidFill>
              </a:rPr>
              <a:t>Develop user-friendly interfaces for both the blog and portfolio sites to enhance user experience.</a:t>
            </a:r>
            <a:endParaRPr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7" name="Google Shape;627;p32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rgbClr val="0E2A47"/>
                </a:solidFill>
              </a:rPr>
              <a:t>Content Management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8" name="Google Shape;628;p32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rgbClr val="0E2A47"/>
                </a:solidFill>
              </a:rPr>
              <a:t>Skill Development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9" name="Google Shape;629;p32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USABILITY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30" name="Google Shape;630;p32"/>
          <p:cNvSpPr/>
          <p:nvPr/>
        </p:nvSpPr>
        <p:spPr>
          <a:xfrm>
            <a:off x="1938175" y="211045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2"/>
          <p:cNvSpPr/>
          <p:nvPr/>
        </p:nvSpPr>
        <p:spPr>
          <a:xfrm>
            <a:off x="4105350" y="17485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2"/>
          <p:cNvSpPr/>
          <p:nvPr/>
        </p:nvSpPr>
        <p:spPr>
          <a:xfrm>
            <a:off x="6272525" y="14280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32"/>
          <p:cNvGrpSpPr/>
          <p:nvPr/>
        </p:nvGrpSpPr>
        <p:grpSpPr>
          <a:xfrm>
            <a:off x="4342178" y="1966607"/>
            <a:ext cx="459642" cy="459463"/>
            <a:chOff x="3671350" y="1353725"/>
            <a:chExt cx="1924800" cy="1924050"/>
          </a:xfrm>
        </p:grpSpPr>
        <p:sp>
          <p:nvSpPr>
            <p:cNvPr id="634" name="Google Shape;634;p32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2"/>
          <p:cNvGrpSpPr/>
          <p:nvPr/>
        </p:nvGrpSpPr>
        <p:grpSpPr>
          <a:xfrm>
            <a:off x="6502888" y="1657346"/>
            <a:ext cx="472533" cy="473852"/>
            <a:chOff x="1869175" y="3274825"/>
            <a:chExt cx="1567275" cy="1571650"/>
          </a:xfrm>
        </p:grpSpPr>
        <p:sp>
          <p:nvSpPr>
            <p:cNvPr id="640" name="Google Shape;640;p32"/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2191675" y="3274825"/>
              <a:ext cx="919350" cy="1014225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32"/>
          <p:cNvGrpSpPr/>
          <p:nvPr/>
        </p:nvGrpSpPr>
        <p:grpSpPr>
          <a:xfrm>
            <a:off x="2218390" y="2304852"/>
            <a:ext cx="372883" cy="543742"/>
            <a:chOff x="2070550" y="767325"/>
            <a:chExt cx="1106150" cy="1613000"/>
          </a:xfrm>
        </p:grpSpPr>
        <p:sp>
          <p:nvSpPr>
            <p:cNvPr id="644" name="Google Shape;644;p32"/>
            <p:cNvSpPr/>
            <p:nvPr/>
          </p:nvSpPr>
          <p:spPr>
            <a:xfrm>
              <a:off x="2199700" y="767325"/>
              <a:ext cx="608525" cy="516100"/>
            </a:xfrm>
            <a:custGeom>
              <a:avLst/>
              <a:gdLst/>
              <a:ahLst/>
              <a:cxnLst/>
              <a:rect l="l" t="t" r="r" b="b"/>
              <a:pathLst>
                <a:path w="24341" h="20644" extrusionOk="0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2341975" y="887475"/>
              <a:ext cx="323975" cy="208700"/>
            </a:xfrm>
            <a:custGeom>
              <a:avLst/>
              <a:gdLst/>
              <a:ahLst/>
              <a:cxnLst/>
              <a:rect l="l" t="t" r="r" b="b"/>
              <a:pathLst>
                <a:path w="12959" h="8348" extrusionOk="0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2070550" y="1050925"/>
              <a:ext cx="1106150" cy="1329400"/>
            </a:xfrm>
            <a:custGeom>
              <a:avLst/>
              <a:gdLst/>
              <a:ahLst/>
              <a:cxnLst/>
              <a:rect l="l" t="t" r="r" b="b"/>
              <a:pathLst>
                <a:path w="44246" h="53176" extrusionOk="0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7" name="Google Shape;647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"/>
          <p:cNvSpPr/>
          <p:nvPr/>
        </p:nvSpPr>
        <p:spPr>
          <a:xfrm>
            <a:off x="914400" y="1809750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897300" y="1297800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395700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Portfolio Project 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119006" y="148351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>
                <a:solidFill>
                  <a:schemeClr val="dk1"/>
                </a:solidFill>
                <a:latin typeface="Arial (Body)"/>
              </a:rPr>
              <a:t>Framework</a:t>
            </a:r>
            <a:r>
              <a:rPr lang="en-US" dirty="0" smtClean="0">
                <a:solidFill>
                  <a:schemeClr val="dk1"/>
                </a:solidFill>
                <a:latin typeface="Arial (Body)"/>
              </a:rPr>
              <a:t>: </a:t>
            </a:r>
            <a:r>
              <a:rPr lang="en-US" dirty="0">
                <a:solidFill>
                  <a:schemeClr val="dk1"/>
                </a:solidFill>
                <a:latin typeface="Arial (Body)"/>
              </a:rPr>
              <a:t>Raw PHP</a:t>
            </a:r>
            <a:endParaRPr dirty="0">
              <a:solidFill>
                <a:schemeClr val="dk1"/>
              </a:solidFill>
              <a:latin typeface="Arial (Body)"/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136106" y="199545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rial (Body)"/>
              </a:rPr>
              <a:t>Database</a:t>
            </a:r>
            <a:r>
              <a:rPr lang="en-US" dirty="0">
                <a:solidFill>
                  <a:schemeClr val="dk1"/>
                </a:solidFill>
                <a:latin typeface="Arial (Body)"/>
              </a:rPr>
              <a:t>: MySQL</a:t>
            </a:r>
            <a:endParaRPr dirty="0">
              <a:solidFill>
                <a:schemeClr val="dk1"/>
              </a:solidFill>
              <a:latin typeface="Arial (Body)"/>
            </a:endParaRPr>
          </a:p>
        </p:txBody>
      </p:sp>
      <p:cxnSp>
        <p:nvCxnSpPr>
          <p:cNvPr id="407" name="Google Shape;407;p28"/>
          <p:cNvCxnSpPr/>
          <p:nvPr/>
        </p:nvCxnSpPr>
        <p:spPr>
          <a:xfrm>
            <a:off x="0" y="1197575"/>
            <a:ext cx="4114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381000" y="127635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381000" y="176685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0" name="Google Shape;410;p28"/>
          <p:cNvSpPr/>
          <p:nvPr/>
        </p:nvSpPr>
        <p:spPr>
          <a:xfrm>
            <a:off x="494288" y="1390162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1709700" y="230025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12" name="Google Shape;412;p28"/>
          <p:cNvGrpSpPr/>
          <p:nvPr/>
        </p:nvGrpSpPr>
        <p:grpSpPr>
          <a:xfrm rot="10800000" flipH="1">
            <a:off x="441625" y="1885950"/>
            <a:ext cx="302125" cy="163726"/>
            <a:chOff x="1319675" y="617881"/>
            <a:chExt cx="2343875" cy="1270173"/>
          </a:xfrm>
        </p:grpSpPr>
        <p:sp>
          <p:nvSpPr>
            <p:cNvPr id="413" name="Google Shape;413;p28"/>
            <p:cNvSpPr/>
            <p:nvPr/>
          </p:nvSpPr>
          <p:spPr>
            <a:xfrm>
              <a:off x="1319675" y="705747"/>
              <a:ext cx="717146" cy="996652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2159126" y="617881"/>
              <a:ext cx="626153" cy="1270173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2945900" y="705747"/>
              <a:ext cx="717650" cy="996652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16" name="Google Shape;416;p28"/>
          <p:cNvGrpSpPr/>
          <p:nvPr/>
        </p:nvGrpSpPr>
        <p:grpSpPr>
          <a:xfrm>
            <a:off x="1788506" y="2419350"/>
            <a:ext cx="265768" cy="163730"/>
            <a:chOff x="1319675" y="2389025"/>
            <a:chExt cx="2224000" cy="1370125"/>
          </a:xfrm>
        </p:grpSpPr>
        <p:sp>
          <p:nvSpPr>
            <p:cNvPr id="417" name="Google Shape;417;p28"/>
            <p:cNvSpPr/>
            <p:nvPr/>
          </p:nvSpPr>
          <p:spPr>
            <a:xfrm>
              <a:off x="1319675" y="2389025"/>
              <a:ext cx="1396475" cy="1369625"/>
            </a:xfrm>
            <a:custGeom>
              <a:avLst/>
              <a:gdLst/>
              <a:ahLst/>
              <a:cxnLst/>
              <a:rect l="l" t="t" r="r" b="b"/>
              <a:pathLst>
                <a:path w="55859" h="54785" extrusionOk="0">
                  <a:moveTo>
                    <a:pt x="49871" y="5988"/>
                  </a:moveTo>
                  <a:lnTo>
                    <a:pt x="49871" y="35509"/>
                  </a:lnTo>
                  <a:lnTo>
                    <a:pt x="5968" y="35509"/>
                  </a:lnTo>
                  <a:lnTo>
                    <a:pt x="5968" y="5988"/>
                  </a:lnTo>
                  <a:close/>
                  <a:moveTo>
                    <a:pt x="5570" y="0"/>
                  </a:moveTo>
                  <a:cubicBezTo>
                    <a:pt x="2487" y="0"/>
                    <a:pt x="0" y="2507"/>
                    <a:pt x="0" y="5570"/>
                  </a:cubicBezTo>
                  <a:lnTo>
                    <a:pt x="0" y="35906"/>
                  </a:lnTo>
                  <a:cubicBezTo>
                    <a:pt x="0" y="38990"/>
                    <a:pt x="2487" y="41476"/>
                    <a:pt x="5570" y="41476"/>
                  </a:cubicBezTo>
                  <a:lnTo>
                    <a:pt x="20549" y="41476"/>
                  </a:lnTo>
                  <a:lnTo>
                    <a:pt x="20549" y="48817"/>
                  </a:lnTo>
                  <a:lnTo>
                    <a:pt x="18182" y="48817"/>
                  </a:lnTo>
                  <a:cubicBezTo>
                    <a:pt x="16531" y="48817"/>
                    <a:pt x="15198" y="50150"/>
                    <a:pt x="15198" y="51801"/>
                  </a:cubicBezTo>
                  <a:cubicBezTo>
                    <a:pt x="15198" y="53452"/>
                    <a:pt x="16531" y="54785"/>
                    <a:pt x="18182" y="54785"/>
                  </a:cubicBezTo>
                  <a:lnTo>
                    <a:pt x="37657" y="54785"/>
                  </a:lnTo>
                  <a:cubicBezTo>
                    <a:pt x="39308" y="54785"/>
                    <a:pt x="40641" y="53452"/>
                    <a:pt x="40641" y="51801"/>
                  </a:cubicBezTo>
                  <a:cubicBezTo>
                    <a:pt x="40641" y="50150"/>
                    <a:pt x="39308" y="48817"/>
                    <a:pt x="37657" y="48817"/>
                  </a:cubicBezTo>
                  <a:lnTo>
                    <a:pt x="35290" y="48817"/>
                  </a:lnTo>
                  <a:lnTo>
                    <a:pt x="35290" y="41496"/>
                  </a:lnTo>
                  <a:lnTo>
                    <a:pt x="50289" y="41496"/>
                  </a:lnTo>
                  <a:cubicBezTo>
                    <a:pt x="53352" y="41476"/>
                    <a:pt x="55839" y="38990"/>
                    <a:pt x="55839" y="35926"/>
                  </a:cubicBezTo>
                  <a:lnTo>
                    <a:pt x="55839" y="5590"/>
                  </a:lnTo>
                  <a:cubicBezTo>
                    <a:pt x="55859" y="2507"/>
                    <a:pt x="53352" y="0"/>
                    <a:pt x="50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2902125" y="2587450"/>
              <a:ext cx="641550" cy="1171700"/>
            </a:xfrm>
            <a:custGeom>
              <a:avLst/>
              <a:gdLst/>
              <a:ahLst/>
              <a:cxnLst/>
              <a:rect l="l" t="t" r="r" b="b"/>
              <a:pathLst>
                <a:path w="25662" h="46868" extrusionOk="0">
                  <a:moveTo>
                    <a:pt x="19615" y="4954"/>
                  </a:moveTo>
                  <a:cubicBezTo>
                    <a:pt x="20550" y="4954"/>
                    <a:pt x="21305" y="5709"/>
                    <a:pt x="21305" y="6644"/>
                  </a:cubicBezTo>
                  <a:lnTo>
                    <a:pt x="21305" y="10623"/>
                  </a:lnTo>
                  <a:cubicBezTo>
                    <a:pt x="21286" y="11558"/>
                    <a:pt x="20550" y="12314"/>
                    <a:pt x="19615" y="12314"/>
                  </a:cubicBezTo>
                  <a:lnTo>
                    <a:pt x="6048" y="12314"/>
                  </a:lnTo>
                  <a:cubicBezTo>
                    <a:pt x="5113" y="12314"/>
                    <a:pt x="4357" y="11558"/>
                    <a:pt x="4357" y="10623"/>
                  </a:cubicBezTo>
                  <a:lnTo>
                    <a:pt x="4357" y="6644"/>
                  </a:lnTo>
                  <a:cubicBezTo>
                    <a:pt x="4357" y="5709"/>
                    <a:pt x="5113" y="4954"/>
                    <a:pt x="6048" y="4954"/>
                  </a:cubicBezTo>
                  <a:close/>
                  <a:moveTo>
                    <a:pt x="19615" y="16173"/>
                  </a:moveTo>
                  <a:cubicBezTo>
                    <a:pt x="20550" y="16173"/>
                    <a:pt x="21305" y="16929"/>
                    <a:pt x="21305" y="17864"/>
                  </a:cubicBezTo>
                  <a:lnTo>
                    <a:pt x="21305" y="21842"/>
                  </a:lnTo>
                  <a:cubicBezTo>
                    <a:pt x="21286" y="22777"/>
                    <a:pt x="20550" y="23513"/>
                    <a:pt x="19615" y="23513"/>
                  </a:cubicBezTo>
                  <a:lnTo>
                    <a:pt x="6048" y="23513"/>
                  </a:lnTo>
                  <a:cubicBezTo>
                    <a:pt x="5113" y="23513"/>
                    <a:pt x="4357" y="22777"/>
                    <a:pt x="4357" y="21842"/>
                  </a:cubicBezTo>
                  <a:lnTo>
                    <a:pt x="4357" y="17864"/>
                  </a:lnTo>
                  <a:cubicBezTo>
                    <a:pt x="4357" y="16929"/>
                    <a:pt x="5113" y="16173"/>
                    <a:pt x="6048" y="16173"/>
                  </a:cubicBezTo>
                  <a:close/>
                  <a:moveTo>
                    <a:pt x="12807" y="29617"/>
                  </a:moveTo>
                  <a:cubicBezTo>
                    <a:pt x="14016" y="29617"/>
                    <a:pt x="15179" y="30556"/>
                    <a:pt x="15179" y="31968"/>
                  </a:cubicBezTo>
                  <a:cubicBezTo>
                    <a:pt x="15179" y="33281"/>
                    <a:pt x="14124" y="34335"/>
                    <a:pt x="12831" y="34335"/>
                  </a:cubicBezTo>
                  <a:cubicBezTo>
                    <a:pt x="10723" y="34335"/>
                    <a:pt x="9668" y="31789"/>
                    <a:pt x="11160" y="30317"/>
                  </a:cubicBezTo>
                  <a:cubicBezTo>
                    <a:pt x="11637" y="29833"/>
                    <a:pt x="12227" y="29617"/>
                    <a:pt x="12807" y="29617"/>
                  </a:cubicBezTo>
                  <a:close/>
                  <a:moveTo>
                    <a:pt x="3104" y="0"/>
                  </a:moveTo>
                  <a:cubicBezTo>
                    <a:pt x="1393" y="0"/>
                    <a:pt x="0" y="1393"/>
                    <a:pt x="0" y="3104"/>
                  </a:cubicBezTo>
                  <a:lnTo>
                    <a:pt x="0" y="43764"/>
                  </a:lnTo>
                  <a:cubicBezTo>
                    <a:pt x="0" y="45475"/>
                    <a:pt x="1393" y="46868"/>
                    <a:pt x="3104" y="46868"/>
                  </a:cubicBezTo>
                  <a:lnTo>
                    <a:pt x="22559" y="46868"/>
                  </a:lnTo>
                  <a:cubicBezTo>
                    <a:pt x="24270" y="46868"/>
                    <a:pt x="25662" y="45475"/>
                    <a:pt x="25662" y="43764"/>
                  </a:cubicBezTo>
                  <a:lnTo>
                    <a:pt x="25662" y="3104"/>
                  </a:lnTo>
                  <a:cubicBezTo>
                    <a:pt x="25662" y="1393"/>
                    <a:pt x="24270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19" name="Google Shape;419;p28"/>
          <p:cNvSpPr/>
          <p:nvPr/>
        </p:nvSpPr>
        <p:spPr>
          <a:xfrm>
            <a:off x="4876837" y="2409598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5005199" y="2541755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4636011" y="4136703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5005199" y="2541755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5143716" y="2742556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5221240" y="2834061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5500826" y="3535575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5560559" y="3610549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5560559" y="3710949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5180573" y="3535575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5242842" y="3644719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5683836" y="3292847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5683836" y="3100941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6387899" y="3102216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6579790" y="3182275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6858115" y="1367491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6976307" y="1511094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7513876" y="3086960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7577419" y="1730946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7107204" y="1832622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7225395" y="2240569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02;p22"/>
          <p:cNvSpPr/>
          <p:nvPr/>
        </p:nvSpPr>
        <p:spPr>
          <a:xfrm>
            <a:off x="5401643" y="1444988"/>
            <a:ext cx="421993" cy="914400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03;p22"/>
          <p:cNvSpPr/>
          <p:nvPr/>
        </p:nvSpPr>
        <p:spPr>
          <a:xfrm>
            <a:off x="5892072" y="1446187"/>
            <a:ext cx="430458" cy="914400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4;p22"/>
          <p:cNvSpPr/>
          <p:nvPr/>
        </p:nvSpPr>
        <p:spPr>
          <a:xfrm>
            <a:off x="6438044" y="1444988"/>
            <a:ext cx="364925" cy="914400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06;p28"/>
          <p:cNvSpPr txBox="1">
            <a:spLocks/>
          </p:cNvSpPr>
          <p:nvPr/>
        </p:nvSpPr>
        <p:spPr>
          <a:xfrm>
            <a:off x="381000" y="2632740"/>
            <a:ext cx="3979538" cy="122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chemeClr val="bg1"/>
                </a:solidFill>
                <a:latin typeface="Arial (Body)"/>
              </a:rPr>
              <a:t>Features </a:t>
            </a:r>
            <a:r>
              <a:rPr lang="en-US" sz="1400" dirty="0" smtClean="0">
                <a:solidFill>
                  <a:schemeClr val="bg1"/>
                </a:solidFill>
                <a:latin typeface="Arial (Body)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Arial (Body)"/>
              </a:rPr>
              <a:t>Admin </a:t>
            </a:r>
            <a:r>
              <a:rPr lang="en-US" dirty="0">
                <a:solidFill>
                  <a:schemeClr val="bg1"/>
                </a:solidFill>
                <a:latin typeface="Arial (Body)"/>
              </a:rPr>
              <a:t>login and logout </a:t>
            </a:r>
            <a:r>
              <a:rPr lang="en-US" dirty="0" smtClean="0">
                <a:solidFill>
                  <a:schemeClr val="bg1"/>
                </a:solidFill>
                <a:latin typeface="Arial (Body)"/>
              </a:rPr>
              <a:t>page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Arial (Body)"/>
              </a:rPr>
              <a:t>Personal </a:t>
            </a:r>
            <a:r>
              <a:rPr lang="en-US" dirty="0">
                <a:solidFill>
                  <a:schemeClr val="bg1"/>
                </a:solidFill>
                <a:latin typeface="Arial (Body)"/>
              </a:rPr>
              <a:t>profile, expertise, services, portfolio </a:t>
            </a:r>
            <a:r>
              <a:rPr lang="en-US" dirty="0" smtClean="0">
                <a:solidFill>
                  <a:schemeClr val="bg1"/>
                </a:solidFill>
                <a:latin typeface="Arial (Body)"/>
              </a:rPr>
              <a:t>showcase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Arial (Body)"/>
              </a:rPr>
              <a:t>Contact </a:t>
            </a:r>
            <a:r>
              <a:rPr lang="en-US" dirty="0">
                <a:solidFill>
                  <a:schemeClr val="bg1"/>
                </a:solidFill>
                <a:latin typeface="Arial (Body)"/>
              </a:rPr>
              <a:t>form</a:t>
            </a:r>
          </a:p>
        </p:txBody>
      </p:sp>
      <p:sp>
        <p:nvSpPr>
          <p:cNvPr id="52" name="Google Shape;406;p28"/>
          <p:cNvSpPr txBox="1">
            <a:spLocks/>
          </p:cNvSpPr>
          <p:nvPr/>
        </p:nvSpPr>
        <p:spPr>
          <a:xfrm>
            <a:off x="316819" y="4006808"/>
            <a:ext cx="4107899" cy="83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 (Body)"/>
              </a:rPr>
              <a:t>Extra</a:t>
            </a:r>
            <a:r>
              <a:rPr lang="en-US" sz="1400" b="1" dirty="0" smtClean="0">
                <a:solidFill>
                  <a:schemeClr val="bg1"/>
                </a:solidFill>
                <a:latin typeface="Arial (Body)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 (Body)"/>
              </a:rPr>
              <a:t>Admin panel for managing content and feedback</a:t>
            </a:r>
            <a:endParaRPr lang="en-US" dirty="0">
              <a:solidFill>
                <a:schemeClr val="bg1"/>
              </a:solidFill>
              <a:latin typeface="Arial (Body)"/>
            </a:endParaRPr>
          </a:p>
        </p:txBody>
      </p:sp>
    </p:spTree>
    <p:extLst>
      <p:ext uri="{BB962C8B-B14F-4D97-AF65-F5344CB8AC3E}">
        <p14:creationId xmlns:p14="http://schemas.microsoft.com/office/powerpoint/2010/main" val="410729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PHP Project </a:t>
            </a:r>
            <a:r>
              <a:rPr lang="en-US" dirty="0" smtClean="0"/>
              <a:t>– </a:t>
            </a:r>
            <a:r>
              <a:rPr lang="en-US" dirty="0"/>
              <a:t>Portfolio </a:t>
            </a:r>
            <a:r>
              <a:rPr lang="en-US" dirty="0" smtClean="0"/>
              <a:t>Fronted </a:t>
            </a:r>
            <a:r>
              <a:rPr lang="en-US" dirty="0"/>
              <a:t>Overview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1"/>
          </p:nvPr>
        </p:nvSpPr>
        <p:spPr>
          <a:xfrm>
            <a:off x="311700" y="4355250"/>
            <a:ext cx="85275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dirty="0"/>
              <a:t>This portfolio website was created using PHP, with a focus on both frontend and backend development. The frontend design includes sections like Expertise, Services, Portfolio, and Contact, making it user-friendly and visually appealing. Currently, the frontend is complete. In the next phase, I will add backend features, such as contact form submission, collecting client feedback, and updating content through a database.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58326"/>
            <a:ext cx="2660100" cy="2779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287679"/>
            <a:ext cx="1828800" cy="1158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1276350"/>
            <a:ext cx="1828800" cy="1304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647949"/>
            <a:ext cx="1828800" cy="1448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287679"/>
            <a:ext cx="1828800" cy="1293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76" y="2647951"/>
            <a:ext cx="1770611" cy="1448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47950"/>
            <a:ext cx="1828800" cy="1448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617</Words>
  <Application>Microsoft Office PowerPoint</Application>
  <PresentationFormat>On-screen Show (16:9)</PresentationFormat>
  <Paragraphs>135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Roboto Mono Thin</vt:lpstr>
      <vt:lpstr>Roboto Thin</vt:lpstr>
      <vt:lpstr>Roboto Light</vt:lpstr>
      <vt:lpstr>Times New Roman</vt:lpstr>
      <vt:lpstr>Didact Gothic</vt:lpstr>
      <vt:lpstr>Roboto Black</vt:lpstr>
      <vt:lpstr>Bree Serif</vt:lpstr>
      <vt:lpstr>Arial (Body)</vt:lpstr>
      <vt:lpstr>Impact</vt:lpstr>
      <vt:lpstr>WEB PROPOSAL</vt:lpstr>
      <vt:lpstr>WEB DEVELOPMENT PHP &amp; LARAVEL</vt:lpstr>
      <vt:lpstr>MD.FAWJUL AZIM</vt:lpstr>
      <vt:lpstr>Creative IT Institute</vt:lpstr>
      <vt:lpstr>TABLE OF CONTENTS</vt:lpstr>
      <vt:lpstr>ABOUT THE PROJECT</vt:lpstr>
      <vt:lpstr>MAJOR REQUIREMENTS</vt:lpstr>
      <vt:lpstr>Project GOALS</vt:lpstr>
      <vt:lpstr>Portfolio Project </vt:lpstr>
      <vt:lpstr>PHP Project – Portfolio Fronted Overview</vt:lpstr>
      <vt:lpstr>PHP Project – Portfolio Backend  Overview</vt:lpstr>
      <vt:lpstr>Blog Project</vt:lpstr>
      <vt:lpstr>Laravel Project – Blog Site Authors Overview</vt:lpstr>
      <vt:lpstr>Laravel Project – Blog Site Admin Panel Overview</vt:lpstr>
      <vt:lpstr>OUR TIMELINE</vt:lpstr>
      <vt:lpstr>THE TEAM</vt:lpstr>
      <vt:lpstr>—Surah Al-Anfal: 70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PROJECT PHP &amp; LARAVEL</dc:title>
  <dc:creator>User</dc:creator>
  <cp:lastModifiedBy>User</cp:lastModifiedBy>
  <cp:revision>26</cp:revision>
  <dcterms:modified xsi:type="dcterms:W3CDTF">2024-11-11T20:51:09Z</dcterms:modified>
</cp:coreProperties>
</file>